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6" r:id="rId4"/>
    <p:sldId id="304" r:id="rId5"/>
    <p:sldId id="311" r:id="rId6"/>
    <p:sldId id="281" r:id="rId7"/>
    <p:sldId id="310" r:id="rId8"/>
    <p:sldId id="262" r:id="rId9"/>
    <p:sldId id="261" r:id="rId10"/>
    <p:sldId id="283" r:id="rId11"/>
    <p:sldId id="286" r:id="rId12"/>
    <p:sldId id="284" r:id="rId13"/>
    <p:sldId id="265" r:id="rId14"/>
    <p:sldId id="300" r:id="rId15"/>
    <p:sldId id="288" r:id="rId16"/>
    <p:sldId id="285" r:id="rId17"/>
    <p:sldId id="289" r:id="rId18"/>
    <p:sldId id="301" r:id="rId19"/>
    <p:sldId id="287" r:id="rId20"/>
    <p:sldId id="268" r:id="rId21"/>
    <p:sldId id="270" r:id="rId22"/>
    <p:sldId id="269" r:id="rId23"/>
    <p:sldId id="290" r:id="rId24"/>
    <p:sldId id="293" r:id="rId25"/>
    <p:sldId id="302" r:id="rId26"/>
    <p:sldId id="307" r:id="rId27"/>
    <p:sldId id="291" r:id="rId28"/>
    <p:sldId id="312" r:id="rId29"/>
    <p:sldId id="308" r:id="rId30"/>
    <p:sldId id="292" r:id="rId31"/>
    <p:sldId id="309" r:id="rId32"/>
    <p:sldId id="271" r:id="rId33"/>
    <p:sldId id="313" r:id="rId34"/>
    <p:sldId id="275" r:id="rId35"/>
    <p:sldId id="305" r:id="rId36"/>
    <p:sldId id="257" r:id="rId37"/>
    <p:sldId id="277" r:id="rId38"/>
    <p:sldId id="27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1pPr>
    <a:lvl2pPr marL="4572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2pPr>
    <a:lvl3pPr marL="9144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3pPr>
    <a:lvl4pPr marL="13716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4pPr>
    <a:lvl5pPr marL="1828800" algn="l" defTabSz="457200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Century Gothic" charset="0"/>
        <a:ea typeface="ＭＳ Ｐゴシック" charset="0"/>
        <a:cs typeface="ＭＳ Ｐゴシック" charset="0"/>
        <a:sym typeface="Century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19" autoAdjust="0"/>
    <p:restoredTop sz="75000" autoAdjust="0"/>
  </p:normalViewPr>
  <p:slideViewPr>
    <p:cSldViewPr>
      <p:cViewPr>
        <p:scale>
          <a:sx n="100" d="100"/>
          <a:sy n="100" d="100"/>
        </p:scale>
        <p:origin x="-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0B66-EB72-7348-8D52-BB148A953BFC}" type="datetimeFigureOut">
              <a:rPr lang="en-US" smtClean="0"/>
              <a:t>1/14/15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D8AC-43FA-C94F-9160-D3E285F49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5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93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7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52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0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61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80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7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196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0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11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4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pollthr_test.c	</a:t>
            </a:r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pollthread_tc_1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Basic health of single pollthread upon bringup and tear down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Primary Pipe and Data Pipe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Self-Destruct of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add and delete of FDs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pollthread_tc_2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Addition/Deletion of new pipe(s)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pipe creation and addition to the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pollin function on the new pipe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deletion of pipe(s)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pollthread_tc_3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Exercise receive path of data - POLLIN on socket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socket addition to the poll loop with unix sockets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pollin function to test receive of packet 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Delete the socket from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pollthread_tc_4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Exercise send path of data - POLLOUT on socket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socket addition to the poll loop with unix sockets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pollout function to test transmit of packet 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Delete the socket from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pollthread_tc_5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Exercise listen/accept of TCP sockets in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creation of a listen pollthread 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accept of socket via listen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message on the read-write socket	</a:t>
            </a:r>
          </a:p>
        </p:txBody>
      </p:sp>
    </p:spTree>
    <p:extLst>
      <p:ext uri="{BB962C8B-B14F-4D97-AF65-F5344CB8AC3E}">
        <p14:creationId xmlns:p14="http://schemas.microsoft.com/office/powerpoint/2010/main" val="1782517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util_test.c</a:t>
            </a:r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util_tc_1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Verify one rw pollthread and one listen pollthread via utility functions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creation of rw pollthread via utility function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creation of listen pollthread via ap_thr_mgr API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global rw_pollthread_list entry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util_tc_2	</a:t>
            </a:r>
            <a:r>
              <a:rPr lang="en-US" sz="1000" b="1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Exercise TCP NET_SVCS to create a tcp socket and receive message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Note: this test requires port 6633 to be available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API cc_of_dev_register with a receive function that prints the received text message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Simulate the client (switch) with its own rw pollthread and NET_SVCS TCP pollin/pollout functions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'connect' to the server from the switch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addition of rw socket (of client's) to its rw pollthread: cc_add_sockfd_rw_pollthr_safe utility function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process_tcpfd_pollout_func for simulated switch by writing to client socket fd directly into the data pipe of the rw pollthread	</a:t>
            </a:r>
          </a:p>
          <a:p>
            <a:r>
              <a:rPr lang="en-US" sz="1000" b="0" kern="1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venir Roman" charset="0"/>
              </a:rPr>
              <a:t>	Test receive of the message at server (controller)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17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94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defRPr/>
            </a:pPr>
            <a:endParaRPr lang="en-US" sz="1000" dirty="0" smtClean="0">
              <a:latin typeface="Arial"/>
              <a:cs typeface="Arial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74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60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defRPr/>
            </a:pPr>
            <a:endParaRPr lang="en-US" sz="1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1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10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5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D04C-F3BD-4146-AB25-347F780E4D12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2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7540-2434-E340-9D75-D4FCAE5781C5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5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8425" y="1236663"/>
            <a:ext cx="1881188" cy="5621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3" y="1236663"/>
            <a:ext cx="5491162" cy="5621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5667-1DCF-E242-953A-8AD859C8314D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4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6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570038"/>
            <a:ext cx="3684588" cy="528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70038"/>
            <a:ext cx="3686175" cy="528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8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EB02-2BC9-714D-98FB-1C95EE190E85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023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8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3188" y="0"/>
            <a:ext cx="18796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0"/>
            <a:ext cx="549116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1AFA-8573-7741-8CA9-0886A0865013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863" y="5280025"/>
            <a:ext cx="3686175" cy="157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5280025"/>
            <a:ext cx="3686175" cy="157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788E-A4C7-6347-BDD1-2CD746C3ABA6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6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8C01-959F-3642-A946-0C476FD50B0E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8888-F8E1-5A48-8A62-6E1CF733AB28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39DA-9EE6-0940-BBE7-3AC098919322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1672-D703-DC4D-827A-F35833F3F890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9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989-6A2C-4941-BCA6-53950BE1113F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3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0" y="0"/>
            <a:ext cx="9144000" cy="4668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0361"/>
                </a:lnTo>
                <a:lnTo>
                  <a:pt x="18063" y="20361"/>
                </a:lnTo>
                <a:lnTo>
                  <a:pt x="17388" y="21547"/>
                </a:lnTo>
                <a:lnTo>
                  <a:pt x="17328" y="21600"/>
                </a:lnTo>
                <a:lnTo>
                  <a:pt x="17287" y="21600"/>
                </a:lnTo>
                <a:lnTo>
                  <a:pt x="17268" y="21580"/>
                </a:lnTo>
                <a:lnTo>
                  <a:pt x="17231" y="21547"/>
                </a:lnTo>
                <a:lnTo>
                  <a:pt x="16556" y="20361"/>
                </a:lnTo>
                <a:lnTo>
                  <a:pt x="0" y="20361"/>
                </a:lnTo>
                <a:lnTo>
                  <a:pt x="0" y="0"/>
                </a:lnTo>
                <a:close/>
              </a:path>
            </a:pathLst>
          </a:custGeom>
          <a:solidFill>
            <a:srgbClr val="005800"/>
          </a:solidFill>
          <a:ln w="9525" cap="rnd" cmpd="sng">
            <a:solidFill>
              <a:srgbClr val="0058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Century Gothic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804863" y="1236663"/>
            <a:ext cx="7524750" cy="3182937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804863" y="5280025"/>
            <a:ext cx="7524750" cy="1577975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7904163" y="6078538"/>
            <a:ext cx="796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800" tIns="10800" rIns="10800" bIns="1080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Century Gothic" charset="0"/>
              </a:defRPr>
            </a:lvl1pPr>
          </a:lstStyle>
          <a:p>
            <a:pPr>
              <a:defRPr/>
            </a:pPr>
            <a:fld id="{72FFE769-C7AE-034A-A6ED-E55CC73038A1}" type="slidenum">
              <a:rPr lang="en-US"/>
              <a:pPr>
                <a:defRPr/>
              </a:pPr>
              <a:t>‹#›</a:t>
            </a:fld>
            <a:endParaRPr lang="en-US" sz="2000" dirty="0">
              <a:solidFill>
                <a:srgbClr val="00C6B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/>
          </p:cNvSpPr>
          <p:nvPr/>
        </p:nvSpPr>
        <p:spPr bwMode="auto">
          <a:xfrm>
            <a:off x="0" y="0"/>
            <a:ext cx="9144000" cy="144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8650"/>
                </a:lnTo>
                <a:lnTo>
                  <a:pt x="3536" y="18650"/>
                </a:lnTo>
                <a:lnTo>
                  <a:pt x="4211" y="21474"/>
                </a:lnTo>
                <a:lnTo>
                  <a:pt x="4271" y="21599"/>
                </a:lnTo>
                <a:lnTo>
                  <a:pt x="4312" y="21599"/>
                </a:lnTo>
                <a:lnTo>
                  <a:pt x="4331" y="21552"/>
                </a:lnTo>
                <a:lnTo>
                  <a:pt x="4368" y="21474"/>
                </a:lnTo>
                <a:lnTo>
                  <a:pt x="5043" y="18650"/>
                </a:lnTo>
                <a:lnTo>
                  <a:pt x="21600" y="18650"/>
                </a:lnTo>
                <a:lnTo>
                  <a:pt x="21600" y="0"/>
                </a:lnTo>
                <a:close/>
              </a:path>
            </a:pathLst>
          </a:custGeom>
          <a:solidFill>
            <a:srgbClr val="005800"/>
          </a:solidFill>
          <a:ln w="9525" cap="rnd" cmpd="sng">
            <a:solidFill>
              <a:srgbClr val="80C34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Century Gothic" charset="0"/>
            </a:endParaRPr>
          </a:p>
        </p:txBody>
      </p:sp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809625" y="0"/>
            <a:ext cx="7523163" cy="1092200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809625" y="1570038"/>
            <a:ext cx="7523163" cy="5287962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pic>
        <p:nvPicPr>
          <p:cNvPr id="2052" name="Picture 4" descr="codechix-logo-square-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592763"/>
            <a:ext cx="1189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github.com/CodeChix-OpenSource/OFconnect/wiki" TargetMode="External"/><Relationship Id="rId3" Type="http://schemas.openxmlformats.org/officeDocument/2006/relationships/hyperlink" Target="https://github.com/codechix/mul-OFconnect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441325" y="6173788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CodeChix Confidential Proprietary</a:t>
            </a:r>
            <a:endParaRPr lang="en-US" dirty="0">
              <a:cs typeface="Century Gothic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8038" y="5808663"/>
            <a:ext cx="7526337" cy="434975"/>
          </a:xfrm>
        </p:spPr>
        <p:txBody>
          <a:bodyPr lIns="0" tIns="0" rIns="0" bIns="0"/>
          <a:lstStyle/>
          <a:p>
            <a:pPr marL="0" indent="0" algn="ctr" eaLnBrk="1">
              <a:spcBef>
                <a:spcPts val="600"/>
              </a:spcBef>
              <a:defRPr/>
            </a:pPr>
            <a:r>
              <a:rPr lang="en-US" sz="18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endParaRPr lang="en-US" dirty="0" smtClean="0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808038" y="3133725"/>
            <a:ext cx="7526337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OFconnect</a:t>
            </a:r>
            <a:endParaRPr lang="en-US" sz="4800" b="1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An 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OpenFlow SDN Library For Everyone</a:t>
            </a:r>
            <a:endParaRPr lang="en-US" dirty="0">
              <a:cs typeface="Century Gothic" charset="0"/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808038" y="4535488"/>
            <a:ext cx="7526337" cy="1006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defRPr/>
            </a:pPr>
            <a:r>
              <a:rPr lang="en-US" sz="2000" b="1" dirty="0">
                <a:latin typeface="Calibri" charset="0"/>
                <a:cs typeface="Calibri" charset="0"/>
                <a:sym typeface="Calibri" charset="0"/>
              </a:rPr>
              <a:t>Deepa Karnad Dhurka</a:t>
            </a:r>
          </a:p>
          <a:p>
            <a:pPr algn="ctr">
              <a:defRPr/>
            </a:pPr>
            <a:r>
              <a:rPr lang="en-US" sz="2000" b="1" dirty="0">
                <a:latin typeface="Calibri" charset="0"/>
                <a:cs typeface="Calibri" charset="0"/>
                <a:sym typeface="Calibri" charset="0"/>
              </a:rPr>
              <a:t>Ramya Bolla</a:t>
            </a:r>
          </a:p>
        </p:txBody>
      </p:sp>
      <p:pic>
        <p:nvPicPr>
          <p:cNvPr id="4101" name="Picture 5" descr="codechix-logo-square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592763"/>
            <a:ext cx="1189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231" y="304800"/>
            <a:ext cx="4031538" cy="167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4"/>
          <p:cNvSpPr>
            <a:spLocks/>
          </p:cNvSpPr>
          <p:nvPr/>
        </p:nvSpPr>
        <p:spPr bwMode="auto">
          <a:xfrm>
            <a:off x="1752600" y="2590800"/>
            <a:ext cx="5638800" cy="3962400"/>
          </a:xfrm>
          <a:prstGeom prst="roundRect">
            <a:avLst>
              <a:gd name="adj" fmla="val 15593"/>
            </a:avLst>
          </a:prstGeom>
          <a:solidFill>
            <a:schemeClr val="bg1">
              <a:lumMod val="95000"/>
              <a:alpha val="71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1400" dirty="0">
              <a:cs typeface="Century Gothic" charset="0"/>
            </a:endParaRPr>
          </a:p>
        </p:txBody>
      </p:sp>
      <p:sp>
        <p:nvSpPr>
          <p:cNvPr id="40962" name="AutoShape 24"/>
          <p:cNvSpPr>
            <a:spLocks/>
          </p:cNvSpPr>
          <p:nvPr/>
        </p:nvSpPr>
        <p:spPr bwMode="auto">
          <a:xfrm>
            <a:off x="5638800" y="4343400"/>
            <a:ext cx="1447800" cy="1905000"/>
          </a:xfrm>
          <a:prstGeom prst="roundRect">
            <a:avLst>
              <a:gd name="adj" fmla="val 15593"/>
            </a:avLst>
          </a:prstGeom>
          <a:solidFill>
            <a:schemeClr val="bg1"/>
          </a:solidFill>
          <a:ln w="15875">
            <a:solidFill>
              <a:schemeClr val="tx2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tx2"/>
                </a:solidFill>
                <a:cs typeface="Century Gothic" charset="0"/>
              </a:rPr>
              <a:t>Net Services</a:t>
            </a:r>
          </a:p>
          <a:p>
            <a:r>
              <a:rPr lang="en-US" sz="1400" dirty="0">
                <a:solidFill>
                  <a:schemeClr val="tx2"/>
                </a:solidFill>
                <a:cs typeface="Century Gothic" charset="0"/>
              </a:rPr>
              <a:t>TCP, UDP </a:t>
            </a:r>
            <a:r>
              <a:rPr lang="en-US" sz="1400" dirty="0" smtClean="0">
                <a:solidFill>
                  <a:schemeClr val="tx2"/>
                </a:solidFill>
                <a:cs typeface="Century Gothic" charset="0"/>
              </a:rPr>
              <a:t>etc.</a:t>
            </a:r>
            <a:endParaRPr lang="en-US" sz="1400" dirty="0">
              <a:solidFill>
                <a:schemeClr val="tx2"/>
              </a:solidFill>
              <a:cs typeface="Century Gothic" charset="0"/>
            </a:endParaRPr>
          </a:p>
        </p:txBody>
      </p:sp>
      <p:sp>
        <p:nvSpPr>
          <p:cNvPr id="40963" name="AutoShape 3"/>
          <p:cNvSpPr>
            <a:spLocks/>
          </p:cNvSpPr>
          <p:nvPr/>
        </p:nvSpPr>
        <p:spPr bwMode="auto">
          <a:xfrm>
            <a:off x="2957513" y="4679950"/>
            <a:ext cx="819150" cy="1584325"/>
          </a:xfrm>
          <a:prstGeom prst="roundRect">
            <a:avLst>
              <a:gd name="adj" fmla="val 10634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dirty="0">
              <a:cs typeface="Century Gothic" charset="0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067050" y="4799013"/>
            <a:ext cx="595313" cy="1346200"/>
            <a:chOff x="-1" y="0"/>
            <a:chExt cx="1250410" cy="3057109"/>
          </a:xfrm>
        </p:grpSpPr>
        <p:sp>
          <p:nvSpPr>
            <p:cNvPr id="20" name="AutoShape 5"/>
            <p:cNvSpPr>
              <a:spLocks/>
            </p:cNvSpPr>
            <p:nvPr/>
          </p:nvSpPr>
          <p:spPr bwMode="auto">
            <a:xfrm rot="5377273">
              <a:off x="392135" y="1769600"/>
              <a:ext cx="479477" cy="76693"/>
            </a:xfrm>
            <a:prstGeom prst="leftRightArrow">
              <a:avLst>
                <a:gd name="adj1" fmla="val 40944"/>
                <a:gd name="adj2" fmla="val 149716"/>
              </a:avLst>
            </a:prstGeom>
            <a:noFill/>
            <a:ln w="15875" cap="rnd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21" name="AutoShape 6"/>
            <p:cNvSpPr>
              <a:spLocks/>
            </p:cNvSpPr>
            <p:nvPr/>
          </p:nvSpPr>
          <p:spPr bwMode="auto">
            <a:xfrm>
              <a:off x="-1" y="1027447"/>
              <a:ext cx="1240406" cy="540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22" name="AutoShape 7"/>
            <p:cNvSpPr>
              <a:spLocks/>
            </p:cNvSpPr>
            <p:nvPr/>
          </p:nvSpPr>
          <p:spPr bwMode="auto">
            <a:xfrm>
              <a:off x="-1" y="0"/>
              <a:ext cx="1250410" cy="547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300" dirty="0">
                  <a:cs typeface="Century Gothic" charset="0"/>
                </a:rPr>
                <a:t>	</a:t>
              </a:r>
              <a:endParaRPr lang="en-US" dirty="0">
                <a:cs typeface="Century Gothic" charset="0"/>
              </a:endParaRPr>
            </a:p>
          </p:txBody>
        </p:sp>
        <p:sp>
          <p:nvSpPr>
            <p:cNvPr id="23" name="AutoShape 8"/>
            <p:cNvSpPr>
              <a:spLocks/>
            </p:cNvSpPr>
            <p:nvPr/>
          </p:nvSpPr>
          <p:spPr bwMode="auto">
            <a:xfrm rot="5377273">
              <a:off x="387270" y="743954"/>
              <a:ext cx="475871" cy="76693"/>
            </a:xfrm>
            <a:prstGeom prst="leftRightArrow">
              <a:avLst>
                <a:gd name="adj1" fmla="val 40944"/>
                <a:gd name="adj2" fmla="val 149716"/>
              </a:avLst>
            </a:prstGeom>
            <a:noFill/>
            <a:ln w="15875" cap="rnd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40977" name="Group 9"/>
            <p:cNvGrpSpPr>
              <a:grpSpLocks/>
            </p:cNvGrpSpPr>
            <p:nvPr/>
          </p:nvGrpSpPr>
          <p:grpSpPr bwMode="auto">
            <a:xfrm>
              <a:off x="236147" y="2083109"/>
              <a:ext cx="778114" cy="974000"/>
              <a:chOff x="0" y="-1"/>
              <a:chExt cx="778113" cy="974000"/>
            </a:xfrm>
          </p:grpSpPr>
          <p:sp>
            <p:nvSpPr>
              <p:cNvPr id="25" name="AutoShape 10"/>
              <p:cNvSpPr>
                <a:spLocks/>
              </p:cNvSpPr>
              <p:nvPr/>
            </p:nvSpPr>
            <p:spPr bwMode="auto">
              <a:xfrm>
                <a:off x="597" y="628"/>
                <a:ext cx="773584" cy="97337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ctr" rotWithShape="0">
                  <a:srgbClr val="000000">
                    <a:alpha val="42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b="1" dirty="0"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6" name="AutoShape 11"/>
              <p:cNvSpPr>
                <a:spLocks/>
              </p:cNvSpPr>
              <p:nvPr/>
            </p:nvSpPr>
            <p:spPr bwMode="auto">
              <a:xfrm>
                <a:off x="280687" y="119594"/>
                <a:ext cx="233409" cy="735436"/>
              </a:xfrm>
              <a:custGeom>
                <a:avLst/>
                <a:gdLst>
                  <a:gd name="T0" fmla="+- 0 10207 365"/>
                  <a:gd name="T1" fmla="*/ T0 w 19685"/>
                  <a:gd name="T2" fmla="*/ 10800 h 21600"/>
                  <a:gd name="T3" fmla="+- 0 10207 365"/>
                  <a:gd name="T4" fmla="*/ T3 w 19685"/>
                  <a:gd name="T5" fmla="*/ 10800 h 21600"/>
                  <a:gd name="T6" fmla="+- 0 10207 365"/>
                  <a:gd name="T7" fmla="*/ T6 w 19685"/>
                  <a:gd name="T8" fmla="*/ 10800 h 21600"/>
                  <a:gd name="T9" fmla="+- 0 10207 365"/>
                  <a:gd name="T10" fmla="*/ T9 w 1968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85" h="21600">
                    <a:moveTo>
                      <a:pt x="19685" y="0"/>
                    </a:moveTo>
                    <a:cubicBezTo>
                      <a:pt x="9054" y="9"/>
                      <a:pt x="362" y="1904"/>
                      <a:pt x="11" y="4287"/>
                    </a:cubicBezTo>
                    <a:cubicBezTo>
                      <a:pt x="-365" y="6838"/>
                      <a:pt x="9063" y="8734"/>
                      <a:pt x="13676" y="11027"/>
                    </a:cubicBezTo>
                    <a:cubicBezTo>
                      <a:pt x="21235" y="14784"/>
                      <a:pt x="15873" y="19216"/>
                      <a:pt x="886" y="21600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200" dirty="0">
                  <a:solidFill>
                    <a:srgbClr val="9B9B9B"/>
                  </a:solidFill>
                  <a:latin typeface="Helvetica" charset="0"/>
                  <a:cs typeface="Helvetica" charset="0"/>
                  <a:sym typeface="Helvetica" charset="0"/>
                </a:endParaRPr>
              </a:p>
            </p:txBody>
          </p:sp>
        </p:grpSp>
      </p:grpSp>
      <p:grpSp>
        <p:nvGrpSpPr>
          <p:cNvPr id="39946" name="Group 12"/>
          <p:cNvGrpSpPr>
            <a:grpSpLocks/>
          </p:cNvGrpSpPr>
          <p:nvPr/>
        </p:nvGrpSpPr>
        <p:grpSpPr bwMode="auto">
          <a:xfrm>
            <a:off x="1993319" y="4679501"/>
            <a:ext cx="820312" cy="1584774"/>
            <a:chOff x="472" y="-697"/>
            <a:chExt cx="1718900" cy="3599468"/>
          </a:xfrm>
          <a:noFill/>
        </p:grpSpPr>
        <p:sp>
          <p:nvSpPr>
            <p:cNvPr id="11" name="AutoShape 13"/>
            <p:cNvSpPr>
              <a:spLocks/>
            </p:cNvSpPr>
            <p:nvPr/>
          </p:nvSpPr>
          <p:spPr bwMode="auto">
            <a:xfrm>
              <a:off x="1689" y="323"/>
              <a:ext cx="1716465" cy="3598448"/>
            </a:xfrm>
            <a:prstGeom prst="roundRect">
              <a:avLst>
                <a:gd name="adj" fmla="val 10634"/>
              </a:avLst>
            </a:prstGeom>
            <a:grpFill/>
            <a:ln w="15875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39951" name="Group 14"/>
            <p:cNvGrpSpPr>
              <a:grpSpLocks/>
            </p:cNvGrpSpPr>
            <p:nvPr/>
          </p:nvGrpSpPr>
          <p:grpSpPr bwMode="auto">
            <a:xfrm>
              <a:off x="264481" y="270692"/>
              <a:ext cx="1277368" cy="3057248"/>
              <a:chOff x="34725" y="-139"/>
              <a:chExt cx="1277369" cy="3057248"/>
            </a:xfrm>
            <a:grpFill/>
          </p:grpSpPr>
          <p:sp>
            <p:nvSpPr>
              <p:cNvPr id="13" name="AutoShape 15"/>
              <p:cNvSpPr>
                <a:spLocks/>
              </p:cNvSpPr>
              <p:nvPr/>
            </p:nvSpPr>
            <p:spPr bwMode="auto">
              <a:xfrm rot="5377273">
                <a:off x="392054" y="1769902"/>
                <a:ext cx="479554" cy="76508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grpFill/>
              <a:ln w="15875" cap="rnd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14" name="AutoShape 16"/>
              <p:cNvSpPr>
                <a:spLocks/>
              </p:cNvSpPr>
              <p:nvPr/>
            </p:nvSpPr>
            <p:spPr bwMode="auto">
              <a:xfrm>
                <a:off x="34727" y="1041953"/>
                <a:ext cx="1240779" cy="5336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Calibri" charset="0"/>
                    <a:cs typeface="Calibri" charset="0"/>
                    <a:sym typeface="Calibri" charset="0"/>
                  </a:rPr>
                  <a:t>Thread</a:t>
                </a:r>
                <a:r>
                  <a:rPr lang="en-US" sz="1500" dirty="0">
                    <a:solidFill>
                      <a:schemeClr val="tx2"/>
                    </a:solidFill>
                    <a:latin typeface="Calibri" charset="0"/>
                    <a:cs typeface="Calibri" charset="0"/>
                    <a:sym typeface="Calibri" charset="0"/>
                  </a:rPr>
                  <a:t> </a:t>
                </a:r>
                <a:r>
                  <a:rPr lang="en-US" sz="800" dirty="0">
                    <a:solidFill>
                      <a:schemeClr val="tx2"/>
                    </a:solidFill>
                    <a:latin typeface="Calibri" charset="0"/>
                    <a:cs typeface="Calibri" charset="0"/>
                    <a:sym typeface="Calibri" charset="0"/>
                  </a:rPr>
                  <a:t>Mgr</a:t>
                </a:r>
                <a:endParaRPr lang="en-US" sz="800" dirty="0">
                  <a:solidFill>
                    <a:schemeClr val="tx2"/>
                  </a:solidFill>
                  <a:cs typeface="Century Gothic" charset="0"/>
                </a:endParaRPr>
              </a:p>
            </p:txBody>
          </p:sp>
          <p:sp>
            <p:nvSpPr>
              <p:cNvPr id="15" name="AutoShape 17"/>
              <p:cNvSpPr>
                <a:spLocks/>
              </p:cNvSpPr>
              <p:nvPr/>
            </p:nvSpPr>
            <p:spPr bwMode="auto">
              <a:xfrm>
                <a:off x="61339" y="-82"/>
                <a:ext cx="1250759" cy="5480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A7A7A7"/>
                    </a:solidFill>
                    <a:cs typeface="Century Gothic" charset="0"/>
                  </a:rPr>
                  <a:t>Poll Thread Util</a:t>
                </a:r>
              </a:p>
            </p:txBody>
          </p:sp>
          <p:sp>
            <p:nvSpPr>
              <p:cNvPr id="16" name="AutoShape 18"/>
              <p:cNvSpPr>
                <a:spLocks/>
              </p:cNvSpPr>
              <p:nvPr/>
            </p:nvSpPr>
            <p:spPr bwMode="auto">
              <a:xfrm rot="5377273">
                <a:off x="387204" y="744091"/>
                <a:ext cx="475947" cy="76508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grpFill/>
              <a:ln w="15875" cap="rnd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39956" name="Group 19"/>
              <p:cNvGrpSpPr>
                <a:grpSpLocks/>
              </p:cNvGrpSpPr>
              <p:nvPr/>
            </p:nvGrpSpPr>
            <p:grpSpPr bwMode="auto">
              <a:xfrm>
                <a:off x="236147" y="2083109"/>
                <a:ext cx="778114" cy="974000"/>
                <a:chOff x="0" y="-1"/>
                <a:chExt cx="778113" cy="974000"/>
              </a:xfrm>
              <a:grpFill/>
            </p:grpSpPr>
            <p:sp>
              <p:nvSpPr>
                <p:cNvPr id="18" name="AutoShape 20"/>
                <p:cNvSpPr>
                  <a:spLocks/>
                </p:cNvSpPr>
                <p:nvPr/>
              </p:nvSpPr>
              <p:spPr bwMode="auto">
                <a:xfrm>
                  <a:off x="1494" y="880"/>
                  <a:ext cx="775073" cy="97352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ctr" rotWithShape="0">
                    <a:srgbClr val="000000">
                      <a:alpha val="42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b="1" dirty="0">
                    <a:latin typeface="Calibri" charset="0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19" name="AutoShape 21"/>
                <p:cNvSpPr>
                  <a:spLocks/>
                </p:cNvSpPr>
                <p:nvPr/>
              </p:nvSpPr>
              <p:spPr bwMode="auto">
                <a:xfrm>
                  <a:off x="280919" y="119866"/>
                  <a:ext cx="229529" cy="735554"/>
                </a:xfrm>
                <a:custGeom>
                  <a:avLst/>
                  <a:gdLst>
                    <a:gd name="T0" fmla="+- 0 10207 365"/>
                    <a:gd name="T1" fmla="*/ T0 w 19685"/>
                    <a:gd name="T2" fmla="*/ 10800 h 21600"/>
                    <a:gd name="T3" fmla="+- 0 10207 365"/>
                    <a:gd name="T4" fmla="*/ T3 w 19685"/>
                    <a:gd name="T5" fmla="*/ 10800 h 21600"/>
                    <a:gd name="T6" fmla="+- 0 10207 365"/>
                    <a:gd name="T7" fmla="*/ T6 w 19685"/>
                    <a:gd name="T8" fmla="*/ 10800 h 21600"/>
                    <a:gd name="T9" fmla="+- 0 10207 365"/>
                    <a:gd name="T10" fmla="*/ T9 w 19685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85" h="21600">
                      <a:moveTo>
                        <a:pt x="19685" y="0"/>
                      </a:moveTo>
                      <a:cubicBezTo>
                        <a:pt x="9054" y="9"/>
                        <a:pt x="362" y="1904"/>
                        <a:pt x="11" y="4287"/>
                      </a:cubicBezTo>
                      <a:cubicBezTo>
                        <a:pt x="-365" y="6838"/>
                        <a:pt x="9063" y="8734"/>
                        <a:pt x="13676" y="11027"/>
                      </a:cubicBezTo>
                      <a:cubicBezTo>
                        <a:pt x="21235" y="14784"/>
                        <a:pt x="15873" y="19216"/>
                        <a:pt x="886" y="21600"/>
                      </a:cubicBezTo>
                    </a:path>
                  </a:pathLst>
                </a:custGeom>
                <a:grpFill/>
                <a:ln w="38100" cap="flat" cmpd="sng">
                  <a:solidFill>
                    <a:schemeClr val="tx2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sz="1200" dirty="0">
                    <a:solidFill>
                      <a:srgbClr val="9B9B9B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</p:grpSp>
      <p:sp>
        <p:nvSpPr>
          <p:cNvPr id="8" name="AutoShape 22"/>
          <p:cNvSpPr>
            <a:spLocks/>
          </p:cNvSpPr>
          <p:nvPr/>
        </p:nvSpPr>
        <p:spPr bwMode="auto">
          <a:xfrm>
            <a:off x="1981200" y="4343400"/>
            <a:ext cx="3262313" cy="263525"/>
          </a:xfrm>
          <a:prstGeom prst="roundRect">
            <a:avLst>
              <a:gd name="adj" fmla="val 31773"/>
            </a:avLst>
          </a:prstGeom>
          <a:noFill/>
          <a:ln w="38100" cap="rnd" cmpd="sng">
            <a:solidFill>
              <a:schemeClr val="tx2"/>
            </a:solidFill>
            <a:prstDash val="solid"/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1" dirty="0">
                <a:solidFill>
                  <a:srgbClr val="A7A7A7"/>
                </a:solidFill>
                <a:cs typeface="Century Gothic" charset="0"/>
              </a:rPr>
              <a:t>Elastic Pool</a:t>
            </a:r>
            <a:endParaRPr lang="en-US" sz="1050" dirty="0">
              <a:solidFill>
                <a:srgbClr val="A7A7A7"/>
              </a:solidFill>
              <a:cs typeface="Century Gothic" charset="0"/>
            </a:endParaRPr>
          </a:p>
        </p:txBody>
      </p:sp>
      <p:sp>
        <p:nvSpPr>
          <p:cNvPr id="40967" name="AutoShape 23"/>
          <p:cNvSpPr>
            <a:spLocks/>
          </p:cNvSpPr>
          <p:nvPr/>
        </p:nvSpPr>
        <p:spPr bwMode="auto">
          <a:xfrm>
            <a:off x="3938588" y="4679950"/>
            <a:ext cx="560387" cy="15843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dirty="0">
              <a:cs typeface="Century Gothic" charset="0"/>
            </a:endParaRPr>
          </a:p>
        </p:txBody>
      </p:sp>
      <p:sp>
        <p:nvSpPr>
          <p:cNvPr id="40968" name="AutoShape 24"/>
          <p:cNvSpPr>
            <a:spLocks/>
          </p:cNvSpPr>
          <p:nvPr/>
        </p:nvSpPr>
        <p:spPr bwMode="auto">
          <a:xfrm>
            <a:off x="4660900" y="4679950"/>
            <a:ext cx="560388" cy="15843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dirty="0">
              <a:cs typeface="Century Gothic" charset="0"/>
            </a:endParaRPr>
          </a:p>
        </p:txBody>
      </p:sp>
      <p:sp>
        <p:nvSpPr>
          <p:cNvPr id="28" name="AutoShape 24"/>
          <p:cNvSpPr>
            <a:spLocks/>
          </p:cNvSpPr>
          <p:nvPr/>
        </p:nvSpPr>
        <p:spPr bwMode="auto">
          <a:xfrm>
            <a:off x="1981200" y="3581400"/>
            <a:ext cx="5181600" cy="517525"/>
          </a:xfrm>
          <a:prstGeom prst="roundRect">
            <a:avLst>
              <a:gd name="adj" fmla="val 15593"/>
            </a:avLst>
          </a:prstGeom>
          <a:solidFill>
            <a:schemeClr val="accent1">
              <a:lumMod val="20000"/>
              <a:lumOff val="80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cs typeface="Century Gothic" charset="0"/>
              </a:rPr>
              <a:t>OFconnect API</a:t>
            </a:r>
          </a:p>
        </p:txBody>
      </p:sp>
      <p:sp>
        <p:nvSpPr>
          <p:cNvPr id="40970" name="AutoShape 24"/>
          <p:cNvSpPr>
            <a:spLocks/>
          </p:cNvSpPr>
          <p:nvPr/>
        </p:nvSpPr>
        <p:spPr bwMode="auto">
          <a:xfrm>
            <a:off x="1981200" y="2819400"/>
            <a:ext cx="5181600" cy="5175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2"/>
                </a:solidFill>
                <a:cs typeface="Century Gothic" charset="0"/>
              </a:rPr>
              <a:t>Swig Bindings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cs typeface="Century Gothic" charset="0"/>
              </a:rPr>
              <a:t>Java, Python </a:t>
            </a:r>
            <a:r>
              <a:rPr lang="en-US" sz="1400" dirty="0" smtClean="0">
                <a:solidFill>
                  <a:schemeClr val="tx2"/>
                </a:solidFill>
                <a:cs typeface="Century Gothic" charset="0"/>
              </a:rPr>
              <a:t>etc.</a:t>
            </a:r>
            <a:endParaRPr lang="en-US" sz="1400" dirty="0">
              <a:solidFill>
                <a:schemeClr val="tx2"/>
              </a:solidFill>
              <a:cs typeface="Century Gothic" charset="0"/>
            </a:endParaRPr>
          </a:p>
        </p:txBody>
      </p:sp>
      <p:sp>
        <p:nvSpPr>
          <p:cNvPr id="40971" name="Rectangle 34"/>
          <p:cNvSpPr>
            <a:spLocks noChangeArrowheads="1"/>
          </p:cNvSpPr>
          <p:nvPr/>
        </p:nvSpPr>
        <p:spPr bwMode="auto">
          <a:xfrm>
            <a:off x="2057400" y="1600200"/>
            <a:ext cx="4953000" cy="762000"/>
          </a:xfrm>
          <a:prstGeom prst="rect">
            <a:avLst/>
          </a:prstGeom>
          <a:solidFill>
            <a:schemeClr val="bg2">
              <a:alpha val="16862"/>
            </a:schemeClr>
          </a:solidFill>
          <a:ln w="15875" cap="rnd">
            <a:solidFill>
              <a:schemeClr val="tx1"/>
            </a:solidFill>
            <a:round/>
            <a:headEnd/>
            <a:tailEnd/>
          </a:ln>
        </p:spPr>
        <p:txBody>
          <a:bodyPr lIns="45719" tIns="45719" rIns="45719" bIns="45719" anchor="ctr"/>
          <a:lstStyle/>
          <a:p>
            <a:pPr marL="457200" algn="ctr"/>
            <a:r>
              <a:rPr lang="en-US" dirty="0">
                <a:solidFill>
                  <a:srgbClr val="A7A7A7"/>
                </a:solidFill>
                <a:cs typeface="Century Gothic" charset="0"/>
              </a:rPr>
              <a:t>Controller/Switch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OFconnect API</a:t>
            </a:r>
            <a:endParaRPr lang="en-US" dirty="0" smtClean="0"/>
          </a:p>
        </p:txBody>
      </p:sp>
      <p:sp>
        <p:nvSpPr>
          <p:cNvPr id="30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cc_of_lib.h</a:t>
            </a:r>
            <a:endParaRPr lang="en-US" dirty="0" smtClean="0"/>
          </a:p>
        </p:txBody>
      </p:sp>
      <p:sp>
        <p:nvSpPr>
          <p:cNvPr id="2" name="Round Same Side Corner Rectangle 1"/>
          <p:cNvSpPr/>
          <p:nvPr/>
        </p:nvSpPr>
        <p:spPr bwMode="auto">
          <a:xfrm>
            <a:off x="685800" y="2133600"/>
            <a:ext cx="2286000" cy="3641725"/>
          </a:xfrm>
          <a:prstGeom prst="round2SameRect">
            <a:avLst/>
          </a:prstGeom>
          <a:solidFill>
            <a:srgbClr val="FFFFFF"/>
          </a:solidFill>
          <a:ln w="22225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defTabSz="511175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cc_of_lib_init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cs typeface="Courier New"/>
                <a:sym typeface="Arial" charset="0"/>
              </a:rPr>
              <a:t>cc_of_ret</a:t>
            </a:r>
          </a:p>
          <a:p>
            <a:pPr defTabSz="511175">
              <a:spcBef>
                <a:spcPts val="400"/>
              </a:spcBef>
              <a:defRPr/>
            </a:pP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cc_of_lib_free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cc_of_dev_register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511175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cc_of_dev_free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</p:txBody>
      </p:sp>
      <p:sp>
        <p:nvSpPr>
          <p:cNvPr id="7" name="Round Same Side Corner Rectangle 6"/>
          <p:cNvSpPr/>
          <p:nvPr/>
        </p:nvSpPr>
        <p:spPr bwMode="auto">
          <a:xfrm>
            <a:off x="6324600" y="2133600"/>
            <a:ext cx="2209800" cy="3641725"/>
          </a:xfrm>
          <a:prstGeom prst="round2SameRect">
            <a:avLst/>
          </a:prstGeom>
          <a:solidFill>
            <a:srgbClr val="FFFFFF"/>
          </a:solidFill>
          <a:ln w="22225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cc_of_send_pkt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typedef int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(*cc_of_recv_pkt)</a:t>
            </a:r>
          </a:p>
        </p:txBody>
      </p:sp>
      <p:sp>
        <p:nvSpPr>
          <p:cNvPr id="8" name="Round Same Side Corner Rectangle 7"/>
          <p:cNvSpPr/>
          <p:nvPr/>
        </p:nvSpPr>
        <p:spPr bwMode="auto">
          <a:xfrm>
            <a:off x="3276600" y="2133600"/>
            <a:ext cx="2819400" cy="3641725"/>
          </a:xfrm>
          <a:prstGeom prst="round2SameRect">
            <a:avLst/>
          </a:prstGeom>
          <a:solidFill>
            <a:srgbClr val="FFFFFF"/>
          </a:solidFill>
          <a:ln w="22225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cc_of_create_channel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cc_of_ret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cc_of_destroy_channel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typedef int</a:t>
            </a:r>
            <a:r>
              <a:rPr lang="en-US" sz="1400" dirty="0">
                <a:latin typeface="Courier New"/>
                <a:cs typeface="Courier New"/>
                <a:sym typeface="Arial" charset="0"/>
              </a:rPr>
              <a:t>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(*cc_of_accept_channel)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endParaRPr lang="en-US" sz="1400" dirty="0">
              <a:latin typeface="Courier New"/>
              <a:cs typeface="Courier New"/>
              <a:sym typeface="Arial" charset="0"/>
            </a:endParaRPr>
          </a:p>
          <a:p>
            <a:pPr defTabSz="493713">
              <a:spcBef>
                <a:spcPts val="400"/>
              </a:spcBef>
              <a:defRPr/>
            </a:pP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Arial" charset="0"/>
              </a:rPr>
              <a:t>typedef int </a:t>
            </a:r>
            <a:r>
              <a:rPr lang="en-US" sz="1400" b="1" dirty="0">
                <a:latin typeface="Courier New"/>
                <a:cs typeface="Courier New"/>
                <a:sym typeface="Arial" charset="0"/>
              </a:rPr>
              <a:t>(*cc_of_delete_channel)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19492" y="1764268"/>
            <a:ext cx="101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  <a:sym typeface="Century Gothic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9pPr>
          </a:lstStyle>
          <a:p>
            <a:pPr eaLnBrk="1"/>
            <a:r>
              <a:rPr lang="en-US" sz="1800" dirty="0" smtClean="0"/>
              <a:t>Initialize</a:t>
            </a:r>
            <a:endParaRPr lang="en-US" sz="18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619500" y="176426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  <a:sym typeface="Century Gothic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9pPr>
          </a:lstStyle>
          <a:p>
            <a:pPr algn="ctr" eaLnBrk="1"/>
            <a:r>
              <a:rPr lang="en-US" sz="1800" dirty="0" smtClean="0"/>
              <a:t>OF Channel Setup </a:t>
            </a:r>
            <a:endParaRPr lang="en-US" sz="1800" dirty="0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362700" y="176426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  <a:sym typeface="Century Gothic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9pPr>
          </a:lstStyle>
          <a:p>
            <a:pPr algn="ctr" eaLnBrk="1"/>
            <a:r>
              <a:rPr lang="en-US" sz="1800" dirty="0" smtClean="0"/>
              <a:t>Tx/Rx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OF Channel Setup</a:t>
            </a:r>
            <a:endParaRPr lang="en-US" dirty="0" smtClean="0"/>
          </a:p>
        </p:txBody>
      </p:sp>
      <p:pic>
        <p:nvPicPr>
          <p:cNvPr id="14339" name="Picture 3" descr="controller-create-tcp-channel-bmp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70025"/>
            <a:ext cx="5761037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OF Channel Setup Logs</a:t>
            </a:r>
            <a:endParaRPr lang="en-US" dirty="0" smtClean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334155"/>
            <a:ext cx="7696200" cy="544764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PT Mono"/>
              </a:rPr>
              <a:t>ubuntu:~/deepa-git/mul-OFconnect/mul$ sudo ./mul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cc_onf_driver_lib-INFO: cc_of_lib_init(57): CC_OF_LIB Started Initializing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cc_of_lib_init(120): CREATED POLLTHR FOR listen sockets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cc_of_lib_init(131): CREATED POLLTHR FOR rwsockets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cc_onf_driver_lib-INFO: cc_of_lib_init(133): CC_OF_LIB initilaized successfully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cc_onf_driver_lib-INFO: cc_of_dev_register(232): Started Registering new Device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cc_of_dev_register(290): actual key returned 0x7f000001 ip address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fd: 10    fd_type: 0    pollin_func: 0x7f875cfb07ab    pollout_func: (nil)     events: 1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cc_of_dev_register(308): Created TCP listenfd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cc_onf_driver_lib-INFO: cc_of_dev_register(332):CC_OF_DEV initilaized successfullywith controllerIp:1.0.0.127, siwtchIp:0.0.0.0, controllerL4Port:6633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(c_alloc_thread_ctx) nthreads: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0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c_thread_event_loop: tid(1523967744)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c_thread_event_loop: tid(1515575040)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c_main_thread_final_init: running tid(1532360448)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(mul_cc_thread_event_loop_lib_support) tid(1532360448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)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mul-vty app registered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16:56:48 MUL-CONTROLLER:  VTY THREAD 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RUNNING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16:56:53 unknown: Vty connection from 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127.0.0.1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==== start mininet ====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2015/01/04 16:57:38 MUL-CONTROLLER: (mul_cc_of_accept) Accept received dpid:31 auxid:0x1f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(mul_cc_of_accept) New switch context created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(mul_cc_of_accept) switch:port str:127.0.0.1:49879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(of_switch_add) Added to the hashtable dpid:31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(of_send_hello) Send Hello to library dummy_dpid:31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(c_thread_tx) Sending packet to library 31</a:t>
            </a:r>
          </a:p>
        </p:txBody>
      </p:sp>
    </p:spTree>
    <p:extLst>
      <p:ext uri="{BB962C8B-B14F-4D97-AF65-F5344CB8AC3E}">
        <p14:creationId xmlns:p14="http://schemas.microsoft.com/office/powerpoint/2010/main" val="21538254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4"/>
          <p:cNvSpPr>
            <a:spLocks/>
          </p:cNvSpPr>
          <p:nvPr/>
        </p:nvSpPr>
        <p:spPr bwMode="auto">
          <a:xfrm>
            <a:off x="1752600" y="2590800"/>
            <a:ext cx="5638800" cy="3962400"/>
          </a:xfrm>
          <a:prstGeom prst="roundRect">
            <a:avLst>
              <a:gd name="adj" fmla="val 15593"/>
            </a:avLst>
          </a:prstGeom>
          <a:solidFill>
            <a:schemeClr val="bg1">
              <a:lumMod val="95000"/>
              <a:alpha val="71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1400" dirty="0">
              <a:cs typeface="Century Gothic" charset="0"/>
            </a:endParaRPr>
          </a:p>
        </p:txBody>
      </p:sp>
      <p:sp>
        <p:nvSpPr>
          <p:cNvPr id="27" name="AutoShape 24"/>
          <p:cNvSpPr>
            <a:spLocks/>
          </p:cNvSpPr>
          <p:nvPr/>
        </p:nvSpPr>
        <p:spPr bwMode="auto">
          <a:xfrm>
            <a:off x="5638800" y="4343400"/>
            <a:ext cx="1447800" cy="1905000"/>
          </a:xfrm>
          <a:prstGeom prst="roundRect">
            <a:avLst>
              <a:gd name="adj" fmla="val 15593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cs typeface="Century Gothic" charset="0"/>
              </a:rPr>
              <a:t>Net Services</a:t>
            </a:r>
          </a:p>
          <a:p>
            <a:pPr>
              <a:defRPr/>
            </a:pPr>
            <a:r>
              <a:rPr lang="en-US" sz="1400" dirty="0">
                <a:cs typeface="Century Gothic" charset="0"/>
              </a:rPr>
              <a:t>TCP, UDP </a:t>
            </a:r>
            <a:r>
              <a:rPr lang="en-US" sz="1400" dirty="0" smtClean="0">
                <a:cs typeface="Century Gothic" charset="0"/>
              </a:rPr>
              <a:t>etc.</a:t>
            </a:r>
            <a:endParaRPr lang="en-US" sz="1400" dirty="0">
              <a:cs typeface="Century Gothic" charset="0"/>
            </a:endParaRPr>
          </a:p>
        </p:txBody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1981200" y="4343400"/>
            <a:ext cx="3262313" cy="1920875"/>
            <a:chOff x="0" y="0"/>
            <a:chExt cx="6835924" cy="4362847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2045788" y="764400"/>
              <a:ext cx="1716465" cy="3598447"/>
            </a:xfrm>
            <a:prstGeom prst="roundRect">
              <a:avLst>
                <a:gd name="adj" fmla="val 10634"/>
              </a:avLst>
            </a:prstGeom>
            <a:noFill/>
            <a:ln w="15875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44041" name="Group 4"/>
            <p:cNvGrpSpPr>
              <a:grpSpLocks/>
            </p:cNvGrpSpPr>
            <p:nvPr/>
          </p:nvGrpSpPr>
          <p:grpSpPr bwMode="auto">
            <a:xfrm>
              <a:off x="2273978" y="1034907"/>
              <a:ext cx="1250408" cy="3057108"/>
              <a:chOff x="-1" y="0"/>
              <a:chExt cx="1250410" cy="3057109"/>
            </a:xfrm>
          </p:grpSpPr>
          <p:sp>
            <p:nvSpPr>
              <p:cNvPr id="20" name="AutoShape 5"/>
              <p:cNvSpPr>
                <a:spLocks/>
              </p:cNvSpPr>
              <p:nvPr/>
            </p:nvSpPr>
            <p:spPr bwMode="auto">
              <a:xfrm rot="5377273">
                <a:off x="391930" y="1769900"/>
                <a:ext cx="479554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noFill/>
              <a:ln w="15875" cap="rnd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1" name="AutoShape 6"/>
              <p:cNvSpPr>
                <a:spLocks/>
              </p:cNvSpPr>
              <p:nvPr/>
            </p:nvSpPr>
            <p:spPr bwMode="auto">
              <a:xfrm>
                <a:off x="1336" y="1027530"/>
                <a:ext cx="1237454" cy="5408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2" name="AutoShape 7"/>
              <p:cNvSpPr>
                <a:spLocks/>
              </p:cNvSpPr>
              <p:nvPr/>
            </p:nvSpPr>
            <p:spPr bwMode="auto">
              <a:xfrm>
                <a:off x="1336" y="-82"/>
                <a:ext cx="1247434" cy="5480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300" dirty="0">
                    <a:cs typeface="Century Gothic" charset="0"/>
                  </a:rPr>
                  <a:t>	</a:t>
                </a: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3" name="AutoShape 8"/>
              <p:cNvSpPr>
                <a:spLocks/>
              </p:cNvSpPr>
              <p:nvPr/>
            </p:nvSpPr>
            <p:spPr bwMode="auto">
              <a:xfrm rot="5377273">
                <a:off x="387081" y="744089"/>
                <a:ext cx="475947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noFill/>
              <a:ln w="15875" cap="rnd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44059" name="Group 9"/>
              <p:cNvGrpSpPr>
                <a:grpSpLocks/>
              </p:cNvGrpSpPr>
              <p:nvPr/>
            </p:nvGrpSpPr>
            <p:grpSpPr bwMode="auto">
              <a:xfrm>
                <a:off x="236147" y="2083109"/>
                <a:ext cx="778114" cy="974000"/>
                <a:chOff x="0" y="-1"/>
                <a:chExt cx="778113" cy="974000"/>
              </a:xfrm>
            </p:grpSpPr>
            <p:sp>
              <p:nvSpPr>
                <p:cNvPr id="25" name="AutoShape 10"/>
                <p:cNvSpPr>
                  <a:spLocks/>
                </p:cNvSpPr>
                <p:nvPr/>
              </p:nvSpPr>
              <p:spPr bwMode="auto">
                <a:xfrm>
                  <a:off x="1370" y="880"/>
                  <a:ext cx="771745" cy="97352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ctr" rotWithShape="0">
                    <a:srgbClr val="000000">
                      <a:alpha val="42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b="1" dirty="0">
                    <a:latin typeface="Calibri" charset="0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26" name="AutoShape 11"/>
                <p:cNvSpPr>
                  <a:spLocks/>
                </p:cNvSpPr>
                <p:nvPr/>
              </p:nvSpPr>
              <p:spPr bwMode="auto">
                <a:xfrm>
                  <a:off x="280795" y="119866"/>
                  <a:ext cx="232854" cy="735554"/>
                </a:xfrm>
                <a:custGeom>
                  <a:avLst/>
                  <a:gdLst>
                    <a:gd name="T0" fmla="+- 0 10207 365"/>
                    <a:gd name="T1" fmla="*/ T0 w 19685"/>
                    <a:gd name="T2" fmla="*/ 10800 h 21600"/>
                    <a:gd name="T3" fmla="+- 0 10207 365"/>
                    <a:gd name="T4" fmla="*/ T3 w 19685"/>
                    <a:gd name="T5" fmla="*/ 10800 h 21600"/>
                    <a:gd name="T6" fmla="+- 0 10207 365"/>
                    <a:gd name="T7" fmla="*/ T6 w 19685"/>
                    <a:gd name="T8" fmla="*/ 10800 h 21600"/>
                    <a:gd name="T9" fmla="+- 0 10207 365"/>
                    <a:gd name="T10" fmla="*/ T9 w 19685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85" h="21600">
                      <a:moveTo>
                        <a:pt x="19685" y="0"/>
                      </a:moveTo>
                      <a:cubicBezTo>
                        <a:pt x="9054" y="9"/>
                        <a:pt x="362" y="1904"/>
                        <a:pt x="11" y="4287"/>
                      </a:cubicBezTo>
                      <a:cubicBezTo>
                        <a:pt x="-365" y="6838"/>
                        <a:pt x="9063" y="8734"/>
                        <a:pt x="13676" y="11027"/>
                      </a:cubicBezTo>
                      <a:cubicBezTo>
                        <a:pt x="21235" y="14784"/>
                        <a:pt x="15873" y="19216"/>
                        <a:pt x="886" y="21600"/>
                      </a:cubicBezTo>
                    </a:path>
                  </a:pathLst>
                </a:custGeom>
                <a:solidFill>
                  <a:srgbClr val="FFFFFF"/>
                </a:solidFill>
                <a:ln w="38100" cap="flat" cmpd="sng">
                  <a:solidFill>
                    <a:schemeClr val="tx2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sz="1200" dirty="0">
                    <a:solidFill>
                      <a:srgbClr val="9B9B9B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  <p:grpSp>
          <p:nvGrpSpPr>
            <p:cNvPr id="44042" name="Group 12"/>
            <p:cNvGrpSpPr>
              <a:grpSpLocks/>
            </p:cNvGrpSpPr>
            <p:nvPr/>
          </p:nvGrpSpPr>
          <p:grpSpPr bwMode="auto">
            <a:xfrm>
              <a:off x="25394" y="763380"/>
              <a:ext cx="1718901" cy="3599467"/>
              <a:chOff x="472" y="-697"/>
              <a:chExt cx="1718900" cy="3599468"/>
            </a:xfrm>
          </p:grpSpPr>
          <p:sp>
            <p:nvSpPr>
              <p:cNvPr id="11" name="AutoShape 13"/>
              <p:cNvSpPr>
                <a:spLocks/>
              </p:cNvSpPr>
              <p:nvPr/>
            </p:nvSpPr>
            <p:spPr bwMode="auto">
              <a:xfrm>
                <a:off x="1689" y="323"/>
                <a:ext cx="1716465" cy="3598448"/>
              </a:xfrm>
              <a:prstGeom prst="roundRect">
                <a:avLst>
                  <a:gd name="adj" fmla="val 10634"/>
                </a:avLst>
              </a:prstGeom>
              <a:noFill/>
              <a:ln w="15875" cap="flat" cmpd="sng">
                <a:solidFill>
                  <a:schemeClr val="tx2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44047" name="Group 14"/>
              <p:cNvGrpSpPr>
                <a:grpSpLocks/>
              </p:cNvGrpSpPr>
              <p:nvPr/>
            </p:nvGrpSpPr>
            <p:grpSpPr bwMode="auto">
              <a:xfrm>
                <a:off x="264481" y="270692"/>
                <a:ext cx="1277368" cy="3057248"/>
                <a:chOff x="34725" y="-139"/>
                <a:chExt cx="1277369" cy="3057248"/>
              </a:xfrm>
            </p:grpSpPr>
            <p:sp>
              <p:nvSpPr>
                <p:cNvPr id="13" name="AutoShape 15"/>
                <p:cNvSpPr>
                  <a:spLocks/>
                </p:cNvSpPr>
                <p:nvPr/>
              </p:nvSpPr>
              <p:spPr bwMode="auto">
                <a:xfrm rot="5377273">
                  <a:off x="392054" y="1769902"/>
                  <a:ext cx="479554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noFill/>
                <a:ln w="15875" cap="rnd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4" name="AutoShape 16"/>
                <p:cNvSpPr>
                  <a:spLocks/>
                </p:cNvSpPr>
                <p:nvPr/>
              </p:nvSpPr>
              <p:spPr bwMode="auto">
                <a:xfrm>
                  <a:off x="34727" y="1041953"/>
                  <a:ext cx="1240779" cy="5336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2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Thread</a:t>
                  </a:r>
                  <a:r>
                    <a:rPr lang="en-US" sz="1500" dirty="0">
                      <a:latin typeface="Calibri" charset="0"/>
                      <a:cs typeface="Calibri" charset="0"/>
                      <a:sym typeface="Calibri" charset="0"/>
                    </a:rPr>
                    <a:t> </a:t>
                  </a: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Mgr</a:t>
                  </a:r>
                  <a:endParaRPr lang="en-US" sz="800" dirty="0">
                    <a:cs typeface="Century Gothic" charset="0"/>
                  </a:endParaRPr>
                </a:p>
              </p:txBody>
            </p:sp>
            <p:sp>
              <p:nvSpPr>
                <p:cNvPr id="15" name="AutoShape 17"/>
                <p:cNvSpPr>
                  <a:spLocks/>
                </p:cNvSpPr>
                <p:nvPr/>
              </p:nvSpPr>
              <p:spPr bwMode="auto">
                <a:xfrm>
                  <a:off x="61339" y="-82"/>
                  <a:ext cx="1250759" cy="548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tx2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cs typeface="Century Gothic" charset="0"/>
                    </a:rPr>
                    <a:t>Poll Thread Util</a:t>
                  </a:r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 rot="5377273">
                  <a:off x="387204" y="744091"/>
                  <a:ext cx="475947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noFill/>
                <a:ln w="15875" cap="rnd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grpSp>
              <p:nvGrpSpPr>
                <p:cNvPr id="44052" name="Group 19"/>
                <p:cNvGrpSpPr>
                  <a:grpSpLocks/>
                </p:cNvGrpSpPr>
                <p:nvPr/>
              </p:nvGrpSpPr>
              <p:grpSpPr bwMode="auto">
                <a:xfrm>
                  <a:off x="236147" y="2083109"/>
                  <a:ext cx="778114" cy="974000"/>
                  <a:chOff x="0" y="-1"/>
                  <a:chExt cx="778113" cy="974000"/>
                </a:xfrm>
              </p:grpSpPr>
              <p:sp>
                <p:nvSpPr>
                  <p:cNvPr id="18" name="AutoShape 20"/>
                  <p:cNvSpPr>
                    <a:spLocks/>
                  </p:cNvSpPr>
                  <p:nvPr/>
                </p:nvSpPr>
                <p:spPr bwMode="auto">
                  <a:xfrm>
                    <a:off x="1494" y="880"/>
                    <a:ext cx="775073" cy="97352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tx2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ctr" rotWithShape="0">
                      <a:srgbClr val="000000">
                        <a:alpha val="42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defRPr/>
                    </a:pPr>
                    <a:endParaRPr lang="en-US" b="1" dirty="0">
                      <a:latin typeface="Calibri" charset="0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9" name="AutoShape 21"/>
                  <p:cNvSpPr>
                    <a:spLocks/>
                  </p:cNvSpPr>
                  <p:nvPr/>
                </p:nvSpPr>
                <p:spPr bwMode="auto">
                  <a:xfrm>
                    <a:off x="280919" y="119866"/>
                    <a:ext cx="229529" cy="735554"/>
                  </a:xfrm>
                  <a:custGeom>
                    <a:avLst/>
                    <a:gdLst>
                      <a:gd name="T0" fmla="+- 0 10207 365"/>
                      <a:gd name="T1" fmla="*/ T0 w 19685"/>
                      <a:gd name="T2" fmla="*/ 10800 h 21600"/>
                      <a:gd name="T3" fmla="+- 0 10207 365"/>
                      <a:gd name="T4" fmla="*/ T3 w 19685"/>
                      <a:gd name="T5" fmla="*/ 10800 h 21600"/>
                      <a:gd name="T6" fmla="+- 0 10207 365"/>
                      <a:gd name="T7" fmla="*/ T6 w 19685"/>
                      <a:gd name="T8" fmla="*/ 10800 h 21600"/>
                      <a:gd name="T9" fmla="+- 0 10207 365"/>
                      <a:gd name="T10" fmla="*/ T9 w 19685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685" h="21600">
                        <a:moveTo>
                          <a:pt x="19685" y="0"/>
                        </a:moveTo>
                        <a:cubicBezTo>
                          <a:pt x="9054" y="9"/>
                          <a:pt x="362" y="1904"/>
                          <a:pt x="11" y="4287"/>
                        </a:cubicBezTo>
                        <a:cubicBezTo>
                          <a:pt x="-365" y="6838"/>
                          <a:pt x="9063" y="8734"/>
                          <a:pt x="13676" y="11027"/>
                        </a:cubicBezTo>
                        <a:cubicBezTo>
                          <a:pt x="21235" y="14784"/>
                          <a:pt x="15873" y="19216"/>
                          <a:pt x="886" y="2160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2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sz="1200" dirty="0">
                      <a:solidFill>
                        <a:srgbClr val="9B9B9B"/>
                      </a:solidFill>
                      <a:latin typeface="Helvetica" charset="0"/>
                      <a:cs typeface="Helvetica" charset="0"/>
                      <a:sym typeface="Helvetica" charset="0"/>
                    </a:endParaRPr>
                  </a:p>
                </p:txBody>
              </p:sp>
            </p:grpSp>
          </p:grpSp>
        </p:grpSp>
        <p:sp>
          <p:nvSpPr>
            <p:cNvPr id="8" name="AutoShape 22"/>
            <p:cNvSpPr>
              <a:spLocks/>
            </p:cNvSpPr>
            <p:nvPr/>
          </p:nvSpPr>
          <p:spPr bwMode="auto">
            <a:xfrm>
              <a:off x="0" y="0"/>
              <a:ext cx="6835924" cy="598539"/>
            </a:xfrm>
            <a:prstGeom prst="roundRect">
              <a:avLst>
                <a:gd name="adj" fmla="val 31773"/>
              </a:avLst>
            </a:prstGeom>
            <a:noFill/>
            <a:ln w="38100" cap="rnd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A7A7A7"/>
                  </a:solidFill>
                  <a:cs typeface="Century Gothic" charset="0"/>
                </a:rPr>
                <a:t>Elastic Pool</a:t>
              </a:r>
              <a:endParaRPr lang="en-US" sz="1050" dirty="0">
                <a:solidFill>
                  <a:srgbClr val="A7A7A7"/>
                </a:solidFill>
                <a:cs typeface="Century Gothic" charset="0"/>
              </a:endParaRPr>
            </a:p>
          </p:txBody>
        </p:sp>
        <p:sp>
          <p:nvSpPr>
            <p:cNvPr id="9" name="AutoShape 23"/>
            <p:cNvSpPr>
              <a:spLocks/>
            </p:cNvSpPr>
            <p:nvPr/>
          </p:nvSpPr>
          <p:spPr bwMode="auto">
            <a:xfrm>
              <a:off x="4101555" y="764400"/>
              <a:ext cx="1174248" cy="3598447"/>
            </a:xfrm>
            <a:prstGeom prst="roundRect">
              <a:avLst>
                <a:gd name="adj" fmla="val 15593"/>
              </a:avLst>
            </a:prstGeom>
            <a:noFill/>
            <a:ln w="15875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10" name="AutoShape 24"/>
            <p:cNvSpPr>
              <a:spLocks/>
            </p:cNvSpPr>
            <p:nvPr/>
          </p:nvSpPr>
          <p:spPr bwMode="auto">
            <a:xfrm>
              <a:off x="5615104" y="764400"/>
              <a:ext cx="1174250" cy="3598447"/>
            </a:xfrm>
            <a:prstGeom prst="roundRect">
              <a:avLst>
                <a:gd name="adj" fmla="val 15593"/>
              </a:avLst>
            </a:prstGeom>
            <a:noFill/>
            <a:ln w="15875" cap="flat" cmpd="sng">
              <a:solidFill>
                <a:schemeClr val="tx2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</p:grpSp>
      <p:sp>
        <p:nvSpPr>
          <p:cNvPr id="44036" name="AutoShape 24"/>
          <p:cNvSpPr>
            <a:spLocks/>
          </p:cNvSpPr>
          <p:nvPr/>
        </p:nvSpPr>
        <p:spPr bwMode="auto">
          <a:xfrm>
            <a:off x="1981200" y="3581400"/>
            <a:ext cx="5181600" cy="5175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A7A7A7"/>
                </a:solidFill>
                <a:cs typeface="Century Gothic" charset="0"/>
              </a:rPr>
              <a:t>OFconnect API</a:t>
            </a:r>
          </a:p>
        </p:txBody>
      </p:sp>
      <p:sp>
        <p:nvSpPr>
          <p:cNvPr id="44037" name="AutoShape 24"/>
          <p:cNvSpPr>
            <a:spLocks/>
          </p:cNvSpPr>
          <p:nvPr/>
        </p:nvSpPr>
        <p:spPr bwMode="auto">
          <a:xfrm>
            <a:off x="1981200" y="2819400"/>
            <a:ext cx="5181600" cy="5175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A7A7A7"/>
                </a:solidFill>
                <a:cs typeface="Century Gothic" charset="0"/>
              </a:rPr>
              <a:t>Swig Bindings</a:t>
            </a:r>
          </a:p>
          <a:p>
            <a:pPr algn="ctr"/>
            <a:r>
              <a:rPr lang="en-US" sz="1400" dirty="0">
                <a:solidFill>
                  <a:srgbClr val="A7A7A7"/>
                </a:solidFill>
                <a:cs typeface="Century Gothic" charset="0"/>
              </a:rPr>
              <a:t>Java, Python </a:t>
            </a:r>
            <a:r>
              <a:rPr lang="en-US" sz="1400" dirty="0" smtClean="0">
                <a:solidFill>
                  <a:srgbClr val="A7A7A7"/>
                </a:solidFill>
                <a:cs typeface="Century Gothic" charset="0"/>
              </a:rPr>
              <a:t>etc.</a:t>
            </a:r>
            <a:endParaRPr lang="en-US" sz="1400" dirty="0">
              <a:solidFill>
                <a:srgbClr val="A7A7A7"/>
              </a:solidFill>
              <a:cs typeface="Century Gothic" charset="0"/>
            </a:endParaRPr>
          </a:p>
        </p:txBody>
      </p:sp>
      <p:sp>
        <p:nvSpPr>
          <p:cNvPr id="44038" name="Rectangle 34"/>
          <p:cNvSpPr>
            <a:spLocks noChangeArrowheads="1"/>
          </p:cNvSpPr>
          <p:nvPr/>
        </p:nvSpPr>
        <p:spPr bwMode="auto">
          <a:xfrm>
            <a:off x="2057400" y="1600200"/>
            <a:ext cx="4953000" cy="762000"/>
          </a:xfrm>
          <a:prstGeom prst="rect">
            <a:avLst/>
          </a:prstGeom>
          <a:solidFill>
            <a:schemeClr val="bg2">
              <a:alpha val="16862"/>
            </a:schemeClr>
          </a:solidFill>
          <a:ln w="15875" cap="rnd">
            <a:solidFill>
              <a:schemeClr val="tx1"/>
            </a:solidFill>
            <a:round/>
            <a:headEnd/>
            <a:tailEnd/>
          </a:ln>
        </p:spPr>
        <p:txBody>
          <a:bodyPr lIns="45719" tIns="45719" rIns="45719" bIns="45719" anchor="ctr"/>
          <a:lstStyle/>
          <a:p>
            <a:pPr marL="457200" algn="ctr"/>
            <a:r>
              <a:rPr lang="en-US" dirty="0">
                <a:solidFill>
                  <a:srgbClr val="A7A7A7"/>
                </a:solidFill>
                <a:cs typeface="Century Gothic" charset="0"/>
              </a:rPr>
              <a:t>Controller/Switch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Net Services</a:t>
            </a:r>
            <a:endParaRPr lang="en-US" dirty="0" smtClean="0"/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Net Services Callbacks</a:t>
            </a:r>
            <a:endParaRPr lang="en-US" dirty="0" smtClean="0"/>
          </a:p>
        </p:txBody>
      </p:sp>
      <p:sp>
        <p:nvSpPr>
          <p:cNvPr id="5" name="Round Same Side Corner Rectangle 4"/>
          <p:cNvSpPr/>
          <p:nvPr/>
        </p:nvSpPr>
        <p:spPr bwMode="auto">
          <a:xfrm>
            <a:off x="609600" y="2133600"/>
            <a:ext cx="3962400" cy="3717925"/>
          </a:xfrm>
          <a:prstGeom prst="round2SameRect">
            <a:avLst/>
          </a:prstGeom>
          <a:solidFill>
            <a:srgbClr val="FFFFFF"/>
          </a:solidFill>
          <a:ln w="22225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typedef struct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net_svcs_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 {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int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(*open_clientfd)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 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int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(*open_serverfd) 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int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(*accept_conn) 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int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(*close_conn) 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ssize_t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(*read_data) 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    </a:t>
            </a:r>
            <a:r>
              <a:rPr lang="en-US" sz="1400" dirty="0">
                <a:solidFill>
                  <a:srgbClr val="7F7F7F"/>
                </a:solidFill>
                <a:latin typeface="Courier New"/>
                <a:cs typeface="Courier New"/>
                <a:sym typeface="Calibri" charset="0"/>
              </a:rPr>
              <a:t>ssize_t </a:t>
            </a:r>
            <a:r>
              <a:rPr lang="en-US" sz="1400" b="1" dirty="0">
                <a:latin typeface="Courier New"/>
                <a:cs typeface="Courier New"/>
                <a:sym typeface="Calibri" charset="0"/>
              </a:rPr>
              <a:t>(*write_data) </a:t>
            </a:r>
            <a:r>
              <a:rPr lang="en-US" sz="1400" dirty="0">
                <a:latin typeface="Courier New"/>
                <a:cs typeface="Courier New"/>
                <a:sym typeface="Calibri" charset="0"/>
              </a:rPr>
              <a:t>(..);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dirty="0">
                <a:latin typeface="Courier New"/>
                <a:cs typeface="Courier New"/>
                <a:sym typeface="Calibri" charset="0"/>
              </a:rPr>
              <a:t>} net_svcs_t;</a:t>
            </a:r>
            <a:endParaRPr lang="en-US" sz="1400" dirty="0">
              <a:latin typeface="Courier New"/>
              <a:cs typeface="Courier New"/>
              <a:sym typeface="Arial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4800600" y="2057400"/>
            <a:ext cx="3962400" cy="3794125"/>
          </a:xfrm>
          <a:prstGeom prst="round2SameRect">
            <a:avLst/>
          </a:prstGeom>
          <a:solidFill>
            <a:srgbClr val="FFFFFF"/>
          </a:solidFill>
          <a:ln w="22225" cap="rnd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net_svcs_t tcp_sockfns = {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tcp_open_clientfd,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tcp_open_listenfd,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tcp_accept,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tcp_close,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tcp_read,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    tcp_write,</a:t>
            </a:r>
          </a:p>
          <a:p>
            <a:pPr defTabSz="433388">
              <a:lnSpc>
                <a:spcPts val="3500"/>
              </a:lnSpc>
              <a:tabLst>
                <a:tab pos="127000" algn="l"/>
                <a:tab pos="431800" algn="l"/>
              </a:tabLst>
              <a:defRPr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urier New"/>
                <a:cs typeface="Courier New"/>
                <a:sym typeface="Calibri" charset="0"/>
              </a:rPr>
              <a:t>};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1143000" y="1752600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  <a:sym typeface="Century Gothic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9pPr>
          </a:lstStyle>
          <a:p>
            <a:pPr eaLnBrk="1"/>
            <a:r>
              <a:rPr lang="en-US" sz="1800" dirty="0"/>
              <a:t>Callbacks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5410200" y="1676400"/>
            <a:ext cx="193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cs typeface="ＭＳ Ｐゴシック" charset="0"/>
                <a:sym typeface="Century Gothic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entury Gothic" charset="0"/>
                <a:ea typeface="ＭＳ Ｐゴシック" charset="0"/>
                <a:sym typeface="Century Gothic" charset="0"/>
              </a:defRPr>
            </a:lvl9pPr>
          </a:lstStyle>
          <a:p>
            <a:pPr eaLnBrk="1"/>
            <a:r>
              <a:rPr lang="en-US" sz="1800" dirty="0"/>
              <a:t>TCP Registration</a:t>
            </a: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570038"/>
            <a:ext cx="7523163" cy="4221162"/>
          </a:xfrm>
        </p:spPr>
        <p:txBody>
          <a:bodyPr/>
          <a:lstStyle/>
          <a:p>
            <a:pPr marL="571500" indent="-571500" eaLnBrk="1">
              <a:spcBef>
                <a:spcPts val="700"/>
              </a:spcBef>
              <a:buClr>
                <a:srgbClr val="005800"/>
              </a:buClr>
              <a:buFont typeface="Arial" charset="0"/>
              <a:buChar char="•"/>
              <a:defRPr/>
            </a:pPr>
            <a:endParaRPr lang="en-US" sz="3000" dirty="0" smtClean="0">
              <a:latin typeface="Calibri" charset="0"/>
              <a:cs typeface="Calibri" charset="0"/>
            </a:endParaRPr>
          </a:p>
          <a:p>
            <a:pPr marL="571500" indent="-571500" eaLnBrk="1">
              <a:spcBef>
                <a:spcPts val="700"/>
              </a:spcBef>
              <a:buClr>
                <a:srgbClr val="005800"/>
              </a:buClr>
              <a:buFont typeface="+mj-lt"/>
              <a:buAutoNum type="arabicPeriod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Enumerate </a:t>
            </a:r>
            <a:r>
              <a:rPr lang="en-US" sz="3000" dirty="0">
                <a:latin typeface="Calibri" charset="0"/>
                <a:cs typeface="Calibri" charset="0"/>
              </a:rPr>
              <a:t>the new </a:t>
            </a:r>
            <a:r>
              <a:rPr lang="en-US" sz="3000" dirty="0" smtClean="0">
                <a:latin typeface="Calibri" charset="0"/>
                <a:cs typeface="Calibri" charset="0"/>
              </a:rPr>
              <a:t>protocol: L4_type_e</a:t>
            </a:r>
            <a:endParaRPr lang="en-US" sz="3000" dirty="0">
              <a:latin typeface="Calibri" charset="0"/>
              <a:cs typeface="Calibri" charset="0"/>
            </a:endParaRPr>
          </a:p>
          <a:p>
            <a:pPr marL="571500" indent="-576072" eaLnBrk="1">
              <a:lnSpc>
                <a:spcPts val="9000"/>
              </a:lnSpc>
              <a:spcBef>
                <a:spcPts val="700"/>
              </a:spcBef>
              <a:buClr>
                <a:srgbClr val="005800"/>
              </a:buClr>
              <a:buFont typeface="+mj-lt"/>
              <a:buAutoNum type="arabicPeriod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Define NET_SVCS callback functions</a:t>
            </a:r>
            <a:endParaRPr lang="en-US" sz="3000" dirty="0">
              <a:latin typeface="Calibri" charset="0"/>
              <a:cs typeface="Calibri" charset="0"/>
            </a:endParaRPr>
          </a:p>
          <a:p>
            <a:pPr marL="571500" indent="-576072" eaLnBrk="1">
              <a:lnSpc>
                <a:spcPts val="9000"/>
              </a:lnSpc>
              <a:spcBef>
                <a:spcPts val="700"/>
              </a:spcBef>
              <a:buClr>
                <a:srgbClr val="005800"/>
              </a:buClr>
              <a:buFont typeface="+mj-lt"/>
              <a:buAutoNum type="arabicPeriod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Define socket POLL</a:t>
            </a:r>
            <a:r>
              <a:rPr lang="en-US" sz="3000" dirty="0">
                <a:latin typeface="Calibri" charset="0"/>
                <a:cs typeface="Calibri" charset="0"/>
              </a:rPr>
              <a:t>-</a:t>
            </a:r>
            <a:r>
              <a:rPr lang="en-US" sz="3000" dirty="0" smtClean="0">
                <a:latin typeface="Calibri" charset="0"/>
                <a:cs typeface="Calibri" charset="0"/>
              </a:rPr>
              <a:t>IN/POLL</a:t>
            </a:r>
            <a:r>
              <a:rPr lang="en-US" sz="3000" dirty="0">
                <a:latin typeface="Calibri" charset="0"/>
                <a:cs typeface="Calibri" charset="0"/>
              </a:rPr>
              <a:t>-OUT </a:t>
            </a:r>
            <a:r>
              <a:rPr lang="en-US" sz="3000" dirty="0" smtClean="0">
                <a:latin typeface="Calibri" charset="0"/>
                <a:cs typeface="Calibri" charset="0"/>
              </a:rPr>
              <a:t>callbacks</a:t>
            </a:r>
            <a:endParaRPr lang="en-US" sz="3000" dirty="0">
              <a:latin typeface="Calibri" charset="0"/>
              <a:cs typeface="Calibri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HOWTO Add L4 Proto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TCP Net Services Logs</a:t>
            </a:r>
            <a:endParaRPr lang="en-US" dirty="0" smtClean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8153400" cy="510909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ubuntu:~/deepa-git/mul-OFconnect/mul$ sudo ./mul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2015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/01/04 16:56:53 unknown: Vty connection from 127.0.0.1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==== start mininet: channel setup ====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poll_fd_process(401)[oflisten_thr]: POLLIN on fd 12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</a:t>
            </a:r>
            <a:r>
              <a:rPr lang="en-US" sz="1400" b="1" dirty="0">
                <a:solidFill>
                  <a:schemeClr val="bg1"/>
                </a:solidFill>
                <a:latin typeface="PT Mono"/>
              </a:rPr>
              <a:t> process_listenfd_pollin_func(92):, Calling netsvcs Accept, dev_key-&gt;ControllerIP 2130706433, dev_key-&gt;SwitchIp 0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process:7827): cc_onf_driver_lib-DEBUG: poll_fd_process(401)[rwthr_1]: POLLIN on fd 8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pollthr_pri_pipe_process_func(507)[rwthr_1]: message received: fd type: 1, fd 31, fd action 0, poll events 5, in func: 0x7f875cfb1f9f, out func: 0x7f875cfb2b71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(process:7827): cc_onf_driver_lib-DEBUG: tcp_accept(474): client_ip:16777343 port:49879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(mul_cc_of_accept) Accept received dpid:31 auxid:0x1f 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process:7827): cc_onf_driver_lib-DEBUG: tcp_accept(502): Updated TCP channel State to CC_OF_RW_UP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PT Mono"/>
              </a:rPr>
              <a:t>==</a:t>
            </a:r>
            <a:r>
              <a:rPr lang="en-US" sz="1400" b="1" dirty="0" smtClean="0">
                <a:solidFill>
                  <a:schemeClr val="bg1"/>
                </a:solidFill>
                <a:latin typeface="PT Mono"/>
              </a:rPr>
              <a:t>= rx/tx =</a:t>
            </a:r>
            <a:r>
              <a:rPr lang="en-US" sz="1400" b="1" dirty="0">
                <a:solidFill>
                  <a:schemeClr val="bg1"/>
                </a:solidFill>
                <a:latin typeface="PT Mono"/>
              </a:rPr>
              <a:t>===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poll_fd_process(401)[rwthr_1]: POLLIN on fd 31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process:7827): cc_onf_driver_lib-DEBUG: </a:t>
            </a:r>
            <a:r>
              <a:rPr lang="en-US" sz="1400" b="1" dirty="0">
                <a:solidFill>
                  <a:schemeClr val="bg1"/>
                </a:solidFill>
                <a:latin typeface="PT Mono"/>
              </a:rPr>
              <a:t>tcp_read(516): 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Receiving from socket 31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</a:t>
            </a:r>
            <a:r>
              <a:rPr lang="en-US" sz="1400" b="1" dirty="0">
                <a:solidFill>
                  <a:schemeClr val="bg1"/>
                </a:solidFill>
                <a:latin typeface="PT Mono"/>
              </a:rPr>
              <a:t>process_tcpfd_pollin_func(225)[rwthr_1]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: Read a pkt on tcp sockfd: 31, dp_id: 31, aux_id: 31and sent it to controller/switch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(of_send_hello) Send Hello to library dummy_dpid:31</a:t>
            </a: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2015/01/04 16:57:38 MUL-CONTROLLER: (c_thread_tx) Sending packet to library 31</a:t>
            </a:r>
          </a:p>
          <a:p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</a:rPr>
              <a:t>(process:7827): cc_onf_driver_lib-DEBUG: poll_fd_process(412)[rwthr_1]: POLLOUT on fd 31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process:7827): cc_onf_driver_lib-DEBUG: </a:t>
            </a:r>
            <a:r>
              <a:rPr lang="en-US" sz="1400" b="1" dirty="0">
                <a:solidFill>
                  <a:schemeClr val="bg1"/>
                </a:solidFill>
                <a:latin typeface="PT Mono"/>
              </a:rPr>
              <a:t>process_tcpfd_pollout_func(260)[rwthr_1]: 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Sent a pkt out on tcp sockfd: 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31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</p:txBody>
      </p:sp>
    </p:spTree>
    <p:extLst>
      <p:ext uri="{BB962C8B-B14F-4D97-AF65-F5344CB8AC3E}">
        <p14:creationId xmlns:p14="http://schemas.microsoft.com/office/powerpoint/2010/main" val="26443971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4"/>
          <p:cNvSpPr>
            <a:spLocks/>
          </p:cNvSpPr>
          <p:nvPr/>
        </p:nvSpPr>
        <p:spPr bwMode="auto">
          <a:xfrm>
            <a:off x="1752600" y="2590800"/>
            <a:ext cx="5638800" cy="3962400"/>
          </a:xfrm>
          <a:prstGeom prst="roundRect">
            <a:avLst>
              <a:gd name="adj" fmla="val 15593"/>
            </a:avLst>
          </a:prstGeom>
          <a:solidFill>
            <a:schemeClr val="bg1">
              <a:lumMod val="95000"/>
              <a:alpha val="71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1400" dirty="0">
              <a:cs typeface="Century Gothic" charset="0"/>
            </a:endParaRPr>
          </a:p>
        </p:txBody>
      </p:sp>
      <p:sp>
        <p:nvSpPr>
          <p:cNvPr id="47106" name="AutoShape 24"/>
          <p:cNvSpPr>
            <a:spLocks/>
          </p:cNvSpPr>
          <p:nvPr/>
        </p:nvSpPr>
        <p:spPr bwMode="auto">
          <a:xfrm>
            <a:off x="5638800" y="4343400"/>
            <a:ext cx="1447800" cy="1905000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A7A7A7"/>
                </a:solidFill>
                <a:cs typeface="Century Gothic" charset="0"/>
              </a:rPr>
              <a:t>Net Services</a:t>
            </a:r>
          </a:p>
          <a:p>
            <a:r>
              <a:rPr lang="en-US" sz="1400" dirty="0">
                <a:solidFill>
                  <a:srgbClr val="A7A7A7"/>
                </a:solidFill>
                <a:cs typeface="Century Gothic" charset="0"/>
              </a:rPr>
              <a:t>TCP, UDP </a:t>
            </a:r>
            <a:r>
              <a:rPr lang="en-US" sz="1400" dirty="0" smtClean="0">
                <a:solidFill>
                  <a:srgbClr val="A7A7A7"/>
                </a:solidFill>
                <a:cs typeface="Century Gothic" charset="0"/>
              </a:rPr>
              <a:t>etc.</a:t>
            </a:r>
            <a:endParaRPr lang="en-US" sz="1400" dirty="0">
              <a:solidFill>
                <a:srgbClr val="A7A7A7"/>
              </a:solidFill>
              <a:cs typeface="Century Gothic" charset="0"/>
            </a:endParaRP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1981200" y="4343400"/>
            <a:ext cx="3262313" cy="1920875"/>
            <a:chOff x="0" y="0"/>
            <a:chExt cx="6835924" cy="4362847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2045788" y="764400"/>
              <a:ext cx="1716465" cy="3598447"/>
            </a:xfrm>
            <a:prstGeom prst="roundRect">
              <a:avLst>
                <a:gd name="adj" fmla="val 10634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47113" name="Group 4"/>
            <p:cNvGrpSpPr>
              <a:grpSpLocks/>
            </p:cNvGrpSpPr>
            <p:nvPr/>
          </p:nvGrpSpPr>
          <p:grpSpPr bwMode="auto">
            <a:xfrm>
              <a:off x="2273978" y="1034907"/>
              <a:ext cx="1250408" cy="3057108"/>
              <a:chOff x="-1" y="0"/>
              <a:chExt cx="1250410" cy="3057109"/>
            </a:xfrm>
          </p:grpSpPr>
          <p:sp>
            <p:nvSpPr>
              <p:cNvPr id="20" name="AutoShape 5"/>
              <p:cNvSpPr>
                <a:spLocks/>
              </p:cNvSpPr>
              <p:nvPr/>
            </p:nvSpPr>
            <p:spPr bwMode="auto">
              <a:xfrm rot="5377273">
                <a:off x="391930" y="1769900"/>
                <a:ext cx="479554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1" name="AutoShape 6"/>
              <p:cNvSpPr>
                <a:spLocks/>
              </p:cNvSpPr>
              <p:nvPr/>
            </p:nvSpPr>
            <p:spPr bwMode="auto">
              <a:xfrm>
                <a:off x="1336" y="1027530"/>
                <a:ext cx="1237454" cy="5408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B251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2" name="AutoShape 7"/>
              <p:cNvSpPr>
                <a:spLocks/>
              </p:cNvSpPr>
              <p:nvPr/>
            </p:nvSpPr>
            <p:spPr bwMode="auto">
              <a:xfrm>
                <a:off x="1336" y="-82"/>
                <a:ext cx="1247434" cy="5480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755F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300" dirty="0">
                    <a:cs typeface="Century Gothic" charset="0"/>
                  </a:rPr>
                  <a:t>	</a:t>
                </a: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3" name="AutoShape 8"/>
              <p:cNvSpPr>
                <a:spLocks/>
              </p:cNvSpPr>
              <p:nvPr/>
            </p:nvSpPr>
            <p:spPr bwMode="auto">
              <a:xfrm rot="5377273">
                <a:off x="387081" y="744089"/>
                <a:ext cx="475947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47131" name="Group 9"/>
              <p:cNvGrpSpPr>
                <a:grpSpLocks/>
              </p:cNvGrpSpPr>
              <p:nvPr/>
            </p:nvGrpSpPr>
            <p:grpSpPr bwMode="auto">
              <a:xfrm>
                <a:off x="236147" y="2083109"/>
                <a:ext cx="778114" cy="974000"/>
                <a:chOff x="0" y="-1"/>
                <a:chExt cx="778113" cy="974000"/>
              </a:xfrm>
            </p:grpSpPr>
            <p:sp>
              <p:nvSpPr>
                <p:cNvPr id="25" name="AutoShape 10"/>
                <p:cNvSpPr>
                  <a:spLocks/>
                </p:cNvSpPr>
                <p:nvPr/>
              </p:nvSpPr>
              <p:spPr bwMode="auto">
                <a:xfrm>
                  <a:off x="1370" y="880"/>
                  <a:ext cx="771745" cy="97352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2971AE">
                    <a:alpha val="73999"/>
                  </a:srgbClr>
                </a:solidFill>
                <a:ln w="9525" cap="flat" cmpd="sng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ctr" rotWithShape="0">
                    <a:srgbClr val="000000">
                      <a:alpha val="42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b="1" dirty="0">
                    <a:latin typeface="Calibri" charset="0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26" name="AutoShape 11"/>
                <p:cNvSpPr>
                  <a:spLocks/>
                </p:cNvSpPr>
                <p:nvPr/>
              </p:nvSpPr>
              <p:spPr bwMode="auto">
                <a:xfrm>
                  <a:off x="280795" y="119866"/>
                  <a:ext cx="232854" cy="735554"/>
                </a:xfrm>
                <a:custGeom>
                  <a:avLst/>
                  <a:gdLst>
                    <a:gd name="T0" fmla="+- 0 10207 365"/>
                    <a:gd name="T1" fmla="*/ T0 w 19685"/>
                    <a:gd name="T2" fmla="*/ 10800 h 21600"/>
                    <a:gd name="T3" fmla="+- 0 10207 365"/>
                    <a:gd name="T4" fmla="*/ T3 w 19685"/>
                    <a:gd name="T5" fmla="*/ 10800 h 21600"/>
                    <a:gd name="T6" fmla="+- 0 10207 365"/>
                    <a:gd name="T7" fmla="*/ T6 w 19685"/>
                    <a:gd name="T8" fmla="*/ 10800 h 21600"/>
                    <a:gd name="T9" fmla="+- 0 10207 365"/>
                    <a:gd name="T10" fmla="*/ T9 w 19685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85" h="21600">
                      <a:moveTo>
                        <a:pt x="19685" y="0"/>
                      </a:moveTo>
                      <a:cubicBezTo>
                        <a:pt x="9054" y="9"/>
                        <a:pt x="362" y="1904"/>
                        <a:pt x="11" y="4287"/>
                      </a:cubicBezTo>
                      <a:cubicBezTo>
                        <a:pt x="-365" y="6838"/>
                        <a:pt x="9063" y="8734"/>
                        <a:pt x="13676" y="11027"/>
                      </a:cubicBezTo>
                      <a:cubicBezTo>
                        <a:pt x="21235" y="14784"/>
                        <a:pt x="15873" y="19216"/>
                        <a:pt x="886" y="2160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C6BB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sz="1200" dirty="0">
                    <a:solidFill>
                      <a:srgbClr val="9B9B9B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  <p:grpSp>
          <p:nvGrpSpPr>
            <p:cNvPr id="47114" name="Group 12"/>
            <p:cNvGrpSpPr>
              <a:grpSpLocks/>
            </p:cNvGrpSpPr>
            <p:nvPr/>
          </p:nvGrpSpPr>
          <p:grpSpPr bwMode="auto">
            <a:xfrm>
              <a:off x="25394" y="763380"/>
              <a:ext cx="1718901" cy="3599467"/>
              <a:chOff x="472" y="-697"/>
              <a:chExt cx="1718900" cy="3599468"/>
            </a:xfrm>
          </p:grpSpPr>
          <p:sp>
            <p:nvSpPr>
              <p:cNvPr id="11" name="AutoShape 13"/>
              <p:cNvSpPr>
                <a:spLocks/>
              </p:cNvSpPr>
              <p:nvPr/>
            </p:nvSpPr>
            <p:spPr bwMode="auto">
              <a:xfrm>
                <a:off x="1689" y="323"/>
                <a:ext cx="1716465" cy="3598448"/>
              </a:xfrm>
              <a:prstGeom prst="roundRect">
                <a:avLst>
                  <a:gd name="adj" fmla="val 10634"/>
                </a:avLst>
              </a:prstGeom>
              <a:solidFill>
                <a:srgbClr val="DDDDDD"/>
              </a:solidFill>
              <a:ln w="15875" cap="flat" cmpd="sng">
                <a:solidFill>
                  <a:srgbClr val="000303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47119" name="Group 14"/>
              <p:cNvGrpSpPr>
                <a:grpSpLocks/>
              </p:cNvGrpSpPr>
              <p:nvPr/>
            </p:nvGrpSpPr>
            <p:grpSpPr bwMode="auto">
              <a:xfrm>
                <a:off x="264481" y="270692"/>
                <a:ext cx="1277368" cy="3057248"/>
                <a:chOff x="34725" y="-139"/>
                <a:chExt cx="1277369" cy="3057248"/>
              </a:xfrm>
            </p:grpSpPr>
            <p:sp>
              <p:nvSpPr>
                <p:cNvPr id="13" name="AutoShape 15"/>
                <p:cNvSpPr>
                  <a:spLocks/>
                </p:cNvSpPr>
                <p:nvPr/>
              </p:nvSpPr>
              <p:spPr bwMode="auto">
                <a:xfrm rot="5377273">
                  <a:off x="392054" y="1769902"/>
                  <a:ext cx="479554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4" name="AutoShape 16"/>
                <p:cNvSpPr>
                  <a:spLocks/>
                </p:cNvSpPr>
                <p:nvPr/>
              </p:nvSpPr>
              <p:spPr bwMode="auto">
                <a:xfrm>
                  <a:off x="34727" y="1041953"/>
                  <a:ext cx="1240779" cy="5336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B251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Thread</a:t>
                  </a:r>
                  <a:r>
                    <a:rPr lang="en-US" sz="1500" dirty="0">
                      <a:latin typeface="Calibri" charset="0"/>
                      <a:cs typeface="Calibri" charset="0"/>
                      <a:sym typeface="Calibri" charset="0"/>
                    </a:rPr>
                    <a:t> </a:t>
                  </a: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Mgr</a:t>
                  </a:r>
                  <a:endParaRPr lang="en-US" sz="800" dirty="0">
                    <a:cs typeface="Century Gothic" charset="0"/>
                  </a:endParaRPr>
                </a:p>
              </p:txBody>
            </p:sp>
            <p:sp>
              <p:nvSpPr>
                <p:cNvPr id="15" name="AutoShape 17"/>
                <p:cNvSpPr>
                  <a:spLocks/>
                </p:cNvSpPr>
                <p:nvPr/>
              </p:nvSpPr>
              <p:spPr bwMode="auto">
                <a:xfrm>
                  <a:off x="61339" y="-82"/>
                  <a:ext cx="1250759" cy="548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755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cs typeface="Century Gothic" charset="0"/>
                    </a:rPr>
                    <a:t>Poll Thread Util</a:t>
                  </a:r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 rot="5377273">
                  <a:off x="387204" y="744091"/>
                  <a:ext cx="475947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grpSp>
              <p:nvGrpSpPr>
                <p:cNvPr id="47124" name="Group 19"/>
                <p:cNvGrpSpPr>
                  <a:grpSpLocks/>
                </p:cNvGrpSpPr>
                <p:nvPr/>
              </p:nvGrpSpPr>
              <p:grpSpPr bwMode="auto">
                <a:xfrm>
                  <a:off x="236147" y="2083109"/>
                  <a:ext cx="778114" cy="974000"/>
                  <a:chOff x="0" y="-1"/>
                  <a:chExt cx="778113" cy="974000"/>
                </a:xfrm>
              </p:grpSpPr>
              <p:sp>
                <p:nvSpPr>
                  <p:cNvPr id="18" name="AutoShape 20"/>
                  <p:cNvSpPr>
                    <a:spLocks/>
                  </p:cNvSpPr>
                  <p:nvPr/>
                </p:nvSpPr>
                <p:spPr bwMode="auto">
                  <a:xfrm>
                    <a:off x="1494" y="880"/>
                    <a:ext cx="775073" cy="97352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2971AE">
                      <a:alpha val="73999"/>
                    </a:srgbClr>
                  </a:solidFill>
                  <a:ln w="9525" cap="flat" cmpd="sng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ctr" rotWithShape="0">
                      <a:srgbClr val="000000">
                        <a:alpha val="42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defRPr/>
                    </a:pPr>
                    <a:endParaRPr lang="en-US" b="1" dirty="0">
                      <a:latin typeface="Calibri" charset="0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9" name="AutoShape 21"/>
                  <p:cNvSpPr>
                    <a:spLocks/>
                  </p:cNvSpPr>
                  <p:nvPr/>
                </p:nvSpPr>
                <p:spPr bwMode="auto">
                  <a:xfrm>
                    <a:off x="280919" y="119866"/>
                    <a:ext cx="229529" cy="735554"/>
                  </a:xfrm>
                  <a:custGeom>
                    <a:avLst/>
                    <a:gdLst>
                      <a:gd name="T0" fmla="+- 0 10207 365"/>
                      <a:gd name="T1" fmla="*/ T0 w 19685"/>
                      <a:gd name="T2" fmla="*/ 10800 h 21600"/>
                      <a:gd name="T3" fmla="+- 0 10207 365"/>
                      <a:gd name="T4" fmla="*/ T3 w 19685"/>
                      <a:gd name="T5" fmla="*/ 10800 h 21600"/>
                      <a:gd name="T6" fmla="+- 0 10207 365"/>
                      <a:gd name="T7" fmla="*/ T6 w 19685"/>
                      <a:gd name="T8" fmla="*/ 10800 h 21600"/>
                      <a:gd name="T9" fmla="+- 0 10207 365"/>
                      <a:gd name="T10" fmla="*/ T9 w 19685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685" h="21600">
                        <a:moveTo>
                          <a:pt x="19685" y="0"/>
                        </a:moveTo>
                        <a:cubicBezTo>
                          <a:pt x="9054" y="9"/>
                          <a:pt x="362" y="1904"/>
                          <a:pt x="11" y="4287"/>
                        </a:cubicBezTo>
                        <a:cubicBezTo>
                          <a:pt x="-365" y="6838"/>
                          <a:pt x="9063" y="8734"/>
                          <a:pt x="13676" y="11027"/>
                        </a:cubicBezTo>
                        <a:cubicBezTo>
                          <a:pt x="21235" y="14784"/>
                          <a:pt x="15873" y="19216"/>
                          <a:pt x="886" y="2160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C6BB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sz="1200" dirty="0">
                      <a:solidFill>
                        <a:srgbClr val="9B9B9B"/>
                      </a:solidFill>
                      <a:latin typeface="Helvetica" charset="0"/>
                      <a:cs typeface="Helvetica" charset="0"/>
                      <a:sym typeface="Helvetica" charset="0"/>
                    </a:endParaRPr>
                  </a:p>
                </p:txBody>
              </p:sp>
            </p:grpSp>
          </p:grpSp>
        </p:grpSp>
        <p:sp>
          <p:nvSpPr>
            <p:cNvPr id="8" name="AutoShape 22"/>
            <p:cNvSpPr>
              <a:spLocks/>
            </p:cNvSpPr>
            <p:nvPr/>
          </p:nvSpPr>
          <p:spPr bwMode="auto">
            <a:xfrm>
              <a:off x="0" y="0"/>
              <a:ext cx="6835924" cy="598539"/>
            </a:xfrm>
            <a:prstGeom prst="roundRect">
              <a:avLst>
                <a:gd name="adj" fmla="val 31773"/>
              </a:avLst>
            </a:prstGeom>
            <a:solidFill>
              <a:srgbClr val="FFF3BA"/>
            </a:solidFill>
            <a:ln w="381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>
                  <a:cs typeface="Century Gothic" charset="0"/>
                </a:rPr>
                <a:t>Elastic Pool</a:t>
              </a:r>
              <a:endParaRPr lang="en-US" sz="1050" dirty="0">
                <a:cs typeface="Century Gothic" charset="0"/>
              </a:endParaRPr>
            </a:p>
          </p:txBody>
        </p:sp>
        <p:sp>
          <p:nvSpPr>
            <p:cNvPr id="9" name="AutoShape 23"/>
            <p:cNvSpPr>
              <a:spLocks/>
            </p:cNvSpPr>
            <p:nvPr/>
          </p:nvSpPr>
          <p:spPr bwMode="auto">
            <a:xfrm>
              <a:off x="4101555" y="764400"/>
              <a:ext cx="1174248" cy="3598447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10" name="AutoShape 24"/>
            <p:cNvSpPr>
              <a:spLocks/>
            </p:cNvSpPr>
            <p:nvPr/>
          </p:nvSpPr>
          <p:spPr bwMode="auto">
            <a:xfrm>
              <a:off x="5615104" y="764400"/>
              <a:ext cx="1174250" cy="3598447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</p:grpSp>
      <p:sp>
        <p:nvSpPr>
          <p:cNvPr id="47108" name="AutoShape 24"/>
          <p:cNvSpPr>
            <a:spLocks/>
          </p:cNvSpPr>
          <p:nvPr/>
        </p:nvSpPr>
        <p:spPr bwMode="auto">
          <a:xfrm>
            <a:off x="1981200" y="3581400"/>
            <a:ext cx="5181600" cy="5175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2"/>
                </a:solidFill>
                <a:cs typeface="Century Gothic" charset="0"/>
              </a:rPr>
              <a:t>OFconnect API</a:t>
            </a:r>
          </a:p>
        </p:txBody>
      </p:sp>
      <p:sp>
        <p:nvSpPr>
          <p:cNvPr id="47109" name="AutoShape 24"/>
          <p:cNvSpPr>
            <a:spLocks/>
          </p:cNvSpPr>
          <p:nvPr/>
        </p:nvSpPr>
        <p:spPr bwMode="auto">
          <a:xfrm>
            <a:off x="1981200" y="2819400"/>
            <a:ext cx="5181600" cy="517525"/>
          </a:xfrm>
          <a:prstGeom prst="roundRect">
            <a:avLst>
              <a:gd name="adj" fmla="val 15593"/>
            </a:avLst>
          </a:prstGeom>
          <a:noFill/>
          <a:ln w="15875">
            <a:solidFill>
              <a:schemeClr val="tx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2"/>
                </a:solidFill>
                <a:cs typeface="Century Gothic" charset="0"/>
              </a:rPr>
              <a:t>Swig Bindings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cs typeface="Century Gothic" charset="0"/>
              </a:rPr>
              <a:t>Java, Python </a:t>
            </a:r>
            <a:r>
              <a:rPr lang="en-US" sz="1400" dirty="0" smtClean="0">
                <a:solidFill>
                  <a:schemeClr val="tx2"/>
                </a:solidFill>
                <a:cs typeface="Century Gothic" charset="0"/>
              </a:rPr>
              <a:t>etc.</a:t>
            </a:r>
            <a:endParaRPr lang="en-US" sz="1400" dirty="0">
              <a:solidFill>
                <a:schemeClr val="tx2"/>
              </a:solidFill>
              <a:cs typeface="Century Gothic" charset="0"/>
            </a:endParaRPr>
          </a:p>
        </p:txBody>
      </p:sp>
      <p:sp>
        <p:nvSpPr>
          <p:cNvPr id="47110" name="Rectangle 34"/>
          <p:cNvSpPr>
            <a:spLocks noChangeArrowheads="1"/>
          </p:cNvSpPr>
          <p:nvPr/>
        </p:nvSpPr>
        <p:spPr bwMode="auto">
          <a:xfrm>
            <a:off x="2057400" y="1600200"/>
            <a:ext cx="4953000" cy="762000"/>
          </a:xfrm>
          <a:prstGeom prst="rect">
            <a:avLst/>
          </a:prstGeom>
          <a:solidFill>
            <a:schemeClr val="bg2">
              <a:alpha val="16862"/>
            </a:schemeClr>
          </a:solidFill>
          <a:ln w="15875" cap="rnd">
            <a:solidFill>
              <a:schemeClr val="tx1"/>
            </a:solidFill>
            <a:round/>
            <a:headEnd/>
            <a:tailEnd/>
          </a:ln>
        </p:spPr>
        <p:txBody>
          <a:bodyPr lIns="45719" tIns="45719" rIns="45719" bIns="45719" anchor="ctr"/>
          <a:lstStyle/>
          <a:p>
            <a:pPr marL="457200" algn="ctr"/>
            <a:r>
              <a:rPr lang="en-US" dirty="0">
                <a:solidFill>
                  <a:srgbClr val="A7A7A7"/>
                </a:solidFill>
                <a:cs typeface="Century Gothic" charset="0"/>
              </a:rPr>
              <a:t>Controller/Switch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Block Diagram</a:t>
            </a:r>
            <a:endParaRPr lang="en-US" dirty="0" smtClean="0"/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Thread Management</a:t>
            </a:r>
            <a:endParaRPr lang="en-US" dirty="0" smtClean="0"/>
          </a:p>
        </p:txBody>
      </p:sp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409950" y="1582738"/>
            <a:ext cx="1968500" cy="4117975"/>
            <a:chOff x="0" y="0"/>
            <a:chExt cx="1967727" cy="4117739"/>
          </a:xfrm>
        </p:grpSpPr>
        <p:sp>
          <p:nvSpPr>
            <p:cNvPr id="17411" name="AutoShape 3"/>
            <p:cNvSpPr>
              <a:spLocks/>
            </p:cNvSpPr>
            <p:nvPr/>
          </p:nvSpPr>
          <p:spPr bwMode="auto">
            <a:xfrm>
              <a:off x="0" y="0"/>
              <a:ext cx="1967727" cy="4117739"/>
            </a:xfrm>
            <a:prstGeom prst="roundRect">
              <a:avLst>
                <a:gd name="adj" fmla="val 10634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48133" name="Group 4"/>
            <p:cNvGrpSpPr>
              <a:grpSpLocks/>
            </p:cNvGrpSpPr>
            <p:nvPr/>
          </p:nvGrpSpPr>
          <p:grpSpPr bwMode="auto">
            <a:xfrm>
              <a:off x="262887" y="309887"/>
              <a:ext cx="1430727" cy="3497965"/>
              <a:chOff x="-1" y="-1"/>
              <a:chExt cx="1430727" cy="3497966"/>
            </a:xfrm>
          </p:grpSpPr>
          <p:sp>
            <p:nvSpPr>
              <p:cNvPr id="2" name="AutoShape 5"/>
              <p:cNvSpPr>
                <a:spLocks/>
              </p:cNvSpPr>
              <p:nvPr/>
            </p:nvSpPr>
            <p:spPr bwMode="auto">
              <a:xfrm rot="5377273">
                <a:off x="447148" y="2027586"/>
                <a:ext cx="547657" cy="85691"/>
              </a:xfrm>
              <a:prstGeom prst="leftRightArrow">
                <a:avLst>
                  <a:gd name="adj1" fmla="val 40944"/>
                  <a:gd name="adj2" fmla="val 149717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48135" name="Group 6"/>
              <p:cNvGrpSpPr>
                <a:grpSpLocks/>
              </p:cNvGrpSpPr>
              <p:nvPr/>
            </p:nvGrpSpPr>
            <p:grpSpPr bwMode="auto">
              <a:xfrm>
                <a:off x="-1" y="-1"/>
                <a:ext cx="1430727" cy="3497966"/>
                <a:chOff x="-1" y="-1"/>
                <a:chExt cx="1430727" cy="3497966"/>
              </a:xfrm>
            </p:grpSpPr>
            <p:sp>
              <p:nvSpPr>
                <p:cNvPr id="3" name="AutoShape 7"/>
                <p:cNvSpPr>
                  <a:spLocks/>
                </p:cNvSpPr>
                <p:nvPr/>
              </p:nvSpPr>
              <p:spPr bwMode="auto">
                <a:xfrm>
                  <a:off x="534" y="1174339"/>
                  <a:ext cx="1418668" cy="6206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EFB251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2100" dirty="0">
                      <a:latin typeface="Calibri" charset="0"/>
                      <a:cs typeface="Calibri" charset="0"/>
                      <a:sym typeface="Calibri" charset="0"/>
                    </a:rPr>
                    <a:t>Thread mgr</a:t>
                  </a: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7416" name="AutoShape 8"/>
                <p:cNvSpPr>
                  <a:spLocks/>
                </p:cNvSpPr>
                <p:nvPr/>
              </p:nvSpPr>
              <p:spPr bwMode="auto">
                <a:xfrm>
                  <a:off x="534" y="-344"/>
                  <a:ext cx="1429776" cy="6286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755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>
                      <a:cs typeface="Century Gothic" charset="0"/>
                    </a:rPr>
                    <a:t>Poll-thread Util	</a:t>
                  </a:r>
                </a:p>
              </p:txBody>
            </p:sp>
            <p:sp>
              <p:nvSpPr>
                <p:cNvPr id="17417" name="AutoShape 9"/>
                <p:cNvSpPr>
                  <a:spLocks/>
                </p:cNvSpPr>
                <p:nvPr/>
              </p:nvSpPr>
              <p:spPr bwMode="auto">
                <a:xfrm rot="5377273">
                  <a:off x="442388" y="852904"/>
                  <a:ext cx="546069" cy="8727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grpSp>
              <p:nvGrpSpPr>
                <p:cNvPr id="48139" name="Group 10"/>
                <p:cNvGrpSpPr>
                  <a:grpSpLocks/>
                </p:cNvGrpSpPr>
                <p:nvPr/>
              </p:nvGrpSpPr>
              <p:grpSpPr bwMode="auto">
                <a:xfrm>
                  <a:off x="270201" y="2383508"/>
                  <a:ext cx="890323" cy="1114457"/>
                  <a:chOff x="0" y="-1"/>
                  <a:chExt cx="890323" cy="1114457"/>
                </a:xfrm>
              </p:grpSpPr>
              <p:sp>
                <p:nvSpPr>
                  <p:cNvPr id="4" name="AutoShape 11"/>
                  <p:cNvSpPr>
                    <a:spLocks/>
                  </p:cNvSpPr>
                  <p:nvPr/>
                </p:nvSpPr>
                <p:spPr bwMode="auto">
                  <a:xfrm>
                    <a:off x="102" y="436"/>
                    <a:ext cx="890238" cy="1114362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599"/>
                        </a:lnTo>
                        <a:lnTo>
                          <a:pt x="0" y="21599"/>
                        </a:lnTo>
                        <a:close/>
                      </a:path>
                    </a:pathLst>
                  </a:custGeom>
                  <a:solidFill>
                    <a:srgbClr val="2971AE">
                      <a:alpha val="73999"/>
                    </a:srgbClr>
                  </a:solidFill>
                  <a:ln w="9525" cap="flat" cmpd="sng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ctr" rotWithShape="0">
                      <a:srgbClr val="000000">
                        <a:alpha val="42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defRPr/>
                    </a:pPr>
                    <a:endParaRPr lang="en-US" b="1" dirty="0">
                      <a:latin typeface="Calibri" charset="0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7420" name="AutoShape 12"/>
                  <p:cNvSpPr>
                    <a:spLocks/>
                  </p:cNvSpPr>
                  <p:nvPr/>
                </p:nvSpPr>
                <p:spPr bwMode="auto">
                  <a:xfrm>
                    <a:off x="320651" y="138541"/>
                    <a:ext cx="265009" cy="839740"/>
                  </a:xfrm>
                  <a:custGeom>
                    <a:avLst/>
                    <a:gdLst>
                      <a:gd name="T0" fmla="+- 0 10207 365"/>
                      <a:gd name="T1" fmla="*/ T0 w 19685"/>
                      <a:gd name="T2" fmla="*/ 10800 h 21600"/>
                      <a:gd name="T3" fmla="+- 0 10207 365"/>
                      <a:gd name="T4" fmla="*/ T3 w 19685"/>
                      <a:gd name="T5" fmla="*/ 10800 h 21600"/>
                      <a:gd name="T6" fmla="+- 0 10207 365"/>
                      <a:gd name="T7" fmla="*/ T6 w 19685"/>
                      <a:gd name="T8" fmla="*/ 10800 h 21600"/>
                      <a:gd name="T9" fmla="+- 0 10207 365"/>
                      <a:gd name="T10" fmla="*/ T9 w 19685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685" h="21600">
                        <a:moveTo>
                          <a:pt x="19685" y="0"/>
                        </a:moveTo>
                        <a:cubicBezTo>
                          <a:pt x="9054" y="9"/>
                          <a:pt x="362" y="1904"/>
                          <a:pt x="11" y="4287"/>
                        </a:cubicBezTo>
                        <a:cubicBezTo>
                          <a:pt x="-365" y="6838"/>
                          <a:pt x="9063" y="8734"/>
                          <a:pt x="13676" y="11027"/>
                        </a:cubicBezTo>
                        <a:cubicBezTo>
                          <a:pt x="21234" y="14784"/>
                          <a:pt x="15873" y="19216"/>
                          <a:pt x="886" y="2160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C6BB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sz="1200" dirty="0">
                      <a:solidFill>
                        <a:srgbClr val="9B9B9B"/>
                      </a:solidFill>
                      <a:latin typeface="Helvetica" charset="0"/>
                      <a:cs typeface="Helvetica" charset="0"/>
                      <a:sym typeface="Helvetica" charset="0"/>
                    </a:endParaRPr>
                  </a:p>
                </p:txBody>
              </p:sp>
            </p:grpSp>
          </p:grpSp>
        </p:grpSp>
      </p:grpSp>
      <p:sp>
        <p:nvSpPr>
          <p:cNvPr id="17421" name="AutoShape 13"/>
          <p:cNvSpPr>
            <a:spLocks/>
          </p:cNvSpPr>
          <p:nvPr/>
        </p:nvSpPr>
        <p:spPr bwMode="auto">
          <a:xfrm>
            <a:off x="3238500" y="6000750"/>
            <a:ext cx="2311400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r>
              <a:rPr lang="en-US" dirty="0">
                <a:cs typeface="Century Gothic" charset="0"/>
              </a:rPr>
              <a:t>Thread Admin Block</a:t>
            </a:r>
          </a:p>
        </p:txBody>
      </p:sp>
      <p:sp>
        <p:nvSpPr>
          <p:cNvPr id="1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Agenda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21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Inside A Thread</a:t>
            </a:r>
            <a:endParaRPr lang="en-US" dirty="0" smtClean="0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3119438" y="1735138"/>
            <a:ext cx="2905125" cy="3016250"/>
          </a:xfrm>
          <a:custGeom>
            <a:avLst/>
            <a:gdLst>
              <a:gd name="T0" fmla="+- 0 11548 1496"/>
              <a:gd name="T1" fmla="*/ T0 w 20104"/>
              <a:gd name="T2" fmla="+- 0 10177 159"/>
              <a:gd name="T3" fmla="*/ 10177 h 20037"/>
              <a:gd name="T4" fmla="+- 0 11548 1496"/>
              <a:gd name="T5" fmla="*/ T4 w 20104"/>
              <a:gd name="T6" fmla="+- 0 10177 159"/>
              <a:gd name="T7" fmla="*/ 10177 h 20037"/>
              <a:gd name="T8" fmla="+- 0 11548 1496"/>
              <a:gd name="T9" fmla="*/ T8 w 20104"/>
              <a:gd name="T10" fmla="+- 0 10177 159"/>
              <a:gd name="T11" fmla="*/ 10177 h 20037"/>
              <a:gd name="T12" fmla="+- 0 11548 1496"/>
              <a:gd name="T13" fmla="*/ T12 w 20104"/>
              <a:gd name="T14" fmla="+- 0 10177 159"/>
              <a:gd name="T15" fmla="*/ 10177 h 200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104" h="20037">
                <a:moveTo>
                  <a:pt x="18892" y="4686"/>
                </a:moveTo>
                <a:cubicBezTo>
                  <a:pt x="16959" y="1634"/>
                  <a:pt x="13443" y="-159"/>
                  <a:pt x="9725" y="10"/>
                </a:cubicBezTo>
                <a:cubicBezTo>
                  <a:pt x="6081" y="177"/>
                  <a:pt x="2811" y="2208"/>
                  <a:pt x="1160" y="5329"/>
                </a:cubicBezTo>
                <a:cubicBezTo>
                  <a:pt x="-1496" y="10352"/>
                  <a:pt x="556" y="16498"/>
                  <a:pt x="5792" y="18997"/>
                </a:cubicBezTo>
                <a:cubicBezTo>
                  <a:pt x="10911" y="21441"/>
                  <a:pt x="17125" y="19429"/>
                  <a:pt x="19655" y="14509"/>
                </a:cubicBezTo>
                <a:lnTo>
                  <a:pt x="20104" y="13778"/>
                </a:lnTo>
              </a:path>
            </a:pathLst>
          </a:custGeom>
          <a:noFill/>
          <a:ln w="38100" cap="flat" cmpd="sng">
            <a:solidFill>
              <a:srgbClr val="0433FF"/>
            </a:solidFill>
            <a:prstDash val="solid"/>
            <a:miter lim="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solidFill>
                <a:srgbClr val="0433FF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057400" y="4192878"/>
            <a:ext cx="1358431" cy="1064922"/>
          </a:xfrm>
          <a:prstGeom prst="line">
            <a:avLst/>
          </a:prstGeom>
          <a:noFill/>
          <a:ln w="15875" cap="rnd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429001" y="3733800"/>
            <a:ext cx="609599" cy="457200"/>
          </a:xfrm>
          <a:prstGeom prst="line">
            <a:avLst/>
          </a:prstGeom>
          <a:noFill/>
          <a:ln w="15875" cap="flat" cmpd="sng">
            <a:solidFill>
              <a:srgbClr val="EF755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63" name="AutoShape 7"/>
          <p:cNvSpPr>
            <a:spLocks/>
          </p:cNvSpPr>
          <p:nvPr/>
        </p:nvSpPr>
        <p:spPr bwMode="auto">
          <a:xfrm>
            <a:off x="1066800" y="4876800"/>
            <a:ext cx="974725" cy="893762"/>
          </a:xfrm>
          <a:prstGeom prst="roundRect">
            <a:avLst>
              <a:gd name="adj" fmla="val 18861"/>
            </a:avLst>
          </a:prstGeom>
          <a:solidFill>
            <a:srgbClr val="FFFFFF"/>
          </a:solidFill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cs typeface="Century Gothic" charset="0"/>
              </a:rPr>
              <a:t>OFconnect </a:t>
            </a:r>
          </a:p>
          <a:p>
            <a:pPr algn="ctr">
              <a:defRPr/>
            </a:pPr>
            <a:r>
              <a:rPr lang="en-US" sz="1200" b="1" dirty="0" smtClean="0">
                <a:cs typeface="Century Gothic" charset="0"/>
              </a:rPr>
              <a:t>API </a:t>
            </a:r>
            <a:r>
              <a:rPr lang="en-US" sz="1200" b="1" dirty="0">
                <a:cs typeface="Century Gothic" charset="0"/>
              </a:rPr>
              <a:t>T</a:t>
            </a:r>
            <a:r>
              <a:rPr lang="en-US" sz="1200" b="1" dirty="0" smtClean="0">
                <a:cs typeface="Century Gothic" charset="0"/>
              </a:rPr>
              <a:t>x</a:t>
            </a:r>
            <a:endParaRPr lang="en-US" sz="1200" dirty="0">
              <a:cs typeface="Century Gothic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572000" y="3733801"/>
            <a:ext cx="0" cy="1752599"/>
          </a:xfrm>
          <a:prstGeom prst="line">
            <a:avLst/>
          </a:prstGeom>
          <a:noFill/>
          <a:ln w="38100" cap="flat" cmpd="sng">
            <a:solidFill>
              <a:srgbClr val="FF2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045925" y="2227263"/>
            <a:ext cx="1154475" cy="439737"/>
          </a:xfrm>
          <a:prstGeom prst="line">
            <a:avLst/>
          </a:prstGeom>
          <a:noFill/>
          <a:ln w="15875" cap="rnd" cmpd="sng">
            <a:solidFill>
              <a:srgbClr val="FF2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66" name="AutoShape 10"/>
          <p:cNvSpPr>
            <a:spLocks/>
          </p:cNvSpPr>
          <p:nvPr/>
        </p:nvSpPr>
        <p:spPr bwMode="auto">
          <a:xfrm>
            <a:off x="1033100" y="1751013"/>
            <a:ext cx="1050925" cy="893762"/>
          </a:xfrm>
          <a:prstGeom prst="roundRect">
            <a:avLst>
              <a:gd name="adj" fmla="val 13736"/>
            </a:avLst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b="1" dirty="0" smtClean="0">
                <a:cs typeface="Century Gothic" charset="0"/>
              </a:rPr>
              <a:t>Net Services Protocol Callbacks</a:t>
            </a:r>
            <a:endParaRPr lang="en-US" dirty="0">
              <a:cs typeface="Century Gothic" charset="0"/>
            </a:endParaRPr>
          </a:p>
        </p:txBody>
      </p:sp>
      <p:sp>
        <p:nvSpPr>
          <p:cNvPr id="19468" name="AutoShape 12"/>
          <p:cNvSpPr>
            <a:spLocks/>
          </p:cNvSpPr>
          <p:nvPr/>
        </p:nvSpPr>
        <p:spPr bwMode="auto">
          <a:xfrm>
            <a:off x="3886200" y="1254125"/>
            <a:ext cx="1371600" cy="388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defRPr/>
            </a:pPr>
            <a:r>
              <a:rPr lang="en-US" b="1" dirty="0">
                <a:cs typeface="Century Gothic" charset="0"/>
              </a:rPr>
              <a:t>Poll Loop</a:t>
            </a:r>
            <a:endParaRPr lang="en-US" dirty="0">
              <a:cs typeface="Century Gothic" charset="0"/>
            </a:endParaRPr>
          </a:p>
        </p:txBody>
      </p:sp>
      <p:sp>
        <p:nvSpPr>
          <p:cNvPr id="19469" name="AutoShape 13"/>
          <p:cNvSpPr>
            <a:spLocks/>
          </p:cNvSpPr>
          <p:nvPr/>
        </p:nvSpPr>
        <p:spPr bwMode="auto">
          <a:xfrm rot="1200000">
            <a:off x="2228330" y="2218120"/>
            <a:ext cx="1031316" cy="280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r>
              <a:rPr lang="en-US" sz="1100" b="1" dirty="0">
                <a:solidFill>
                  <a:srgbClr val="942192"/>
                </a:solidFill>
                <a:cs typeface="Century Gothic" charset="0"/>
              </a:rPr>
              <a:t>Add/Del FD's</a:t>
            </a:r>
            <a:endParaRPr lang="en-US" sz="1100" dirty="0">
              <a:cs typeface="Century Gothic" charset="0"/>
            </a:endParaRPr>
          </a:p>
        </p:txBody>
      </p:sp>
      <p:sp>
        <p:nvSpPr>
          <p:cNvPr id="19470" name="AutoShape 14"/>
          <p:cNvSpPr>
            <a:spLocks/>
          </p:cNvSpPr>
          <p:nvPr/>
        </p:nvSpPr>
        <p:spPr bwMode="auto">
          <a:xfrm rot="1200000">
            <a:off x="1971726" y="2428346"/>
            <a:ext cx="1138760" cy="280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100" b="1" dirty="0">
                <a:solidFill>
                  <a:srgbClr val="942192"/>
                </a:solidFill>
                <a:cs typeface="Century Gothic" charset="0"/>
              </a:rPr>
              <a:t>Control Pipe</a:t>
            </a:r>
            <a:endParaRPr lang="en-US" sz="1100" dirty="0">
              <a:cs typeface="Century Gothic" charset="0"/>
            </a:endParaRP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 rot="19260000">
            <a:off x="2153769" y="4589753"/>
            <a:ext cx="1528762" cy="282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200" b="1" dirty="0">
                <a:solidFill>
                  <a:srgbClr val="942192"/>
                </a:solidFill>
                <a:cs typeface="Century Gothic" charset="0"/>
              </a:rPr>
              <a:t>Data Pipe</a:t>
            </a:r>
            <a:endParaRPr lang="en-US" dirty="0">
              <a:cs typeface="Century Gothic" charset="0"/>
            </a:endParaRPr>
          </a:p>
        </p:txBody>
      </p:sp>
      <p:sp>
        <p:nvSpPr>
          <p:cNvPr id="19472" name="AutoShape 16"/>
          <p:cNvSpPr>
            <a:spLocks/>
          </p:cNvSpPr>
          <p:nvPr/>
        </p:nvSpPr>
        <p:spPr bwMode="auto">
          <a:xfrm rot="19260000">
            <a:off x="2356323" y="4396712"/>
            <a:ext cx="850699" cy="282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200" b="1" dirty="0">
                <a:solidFill>
                  <a:srgbClr val="942192"/>
                </a:solidFill>
                <a:cs typeface="Century Gothic" charset="0"/>
              </a:rPr>
              <a:t>Pkt </a:t>
            </a:r>
            <a:r>
              <a:rPr lang="en-US" sz="1200" b="1" dirty="0" smtClean="0">
                <a:solidFill>
                  <a:srgbClr val="942192"/>
                </a:solidFill>
                <a:cs typeface="Century Gothic" charset="0"/>
              </a:rPr>
              <a:t>Send</a:t>
            </a:r>
            <a:endParaRPr lang="en-US" dirty="0">
              <a:cs typeface="Century Gothic" charset="0"/>
            </a:endParaRPr>
          </a:p>
        </p:txBody>
      </p:sp>
      <p:sp>
        <p:nvSpPr>
          <p:cNvPr id="2" name="Line 18"/>
          <p:cNvSpPr>
            <a:spLocks noChangeShapeType="1"/>
          </p:cNvSpPr>
          <p:nvPr/>
        </p:nvSpPr>
        <p:spPr bwMode="auto">
          <a:xfrm flipV="1">
            <a:off x="6093962" y="1905000"/>
            <a:ext cx="1441450" cy="569913"/>
          </a:xfrm>
          <a:prstGeom prst="line">
            <a:avLst/>
          </a:prstGeom>
          <a:noFill/>
          <a:ln w="15875" cap="rnd" cmpd="sng">
            <a:solidFill>
              <a:srgbClr val="FF2600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AutoShape 19"/>
          <p:cNvSpPr>
            <a:spLocks/>
          </p:cNvSpPr>
          <p:nvPr/>
        </p:nvSpPr>
        <p:spPr bwMode="auto">
          <a:xfrm rot="20340000">
            <a:off x="5979663" y="1919289"/>
            <a:ext cx="1528763" cy="280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200" b="1" dirty="0">
                <a:solidFill>
                  <a:srgbClr val="942192"/>
                </a:solidFill>
                <a:cs typeface="Century Gothic" charset="0"/>
              </a:rPr>
              <a:t>POLL IN/OUT</a:t>
            </a:r>
            <a:endParaRPr lang="en-US" dirty="0">
              <a:cs typeface="Century Gothic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rot="540000" flipV="1">
            <a:off x="6284103" y="2413663"/>
            <a:ext cx="1441450" cy="569913"/>
          </a:xfrm>
          <a:prstGeom prst="line">
            <a:avLst/>
          </a:prstGeom>
          <a:noFill/>
          <a:ln w="15875" cap="rnd" cmpd="sng">
            <a:solidFill>
              <a:srgbClr val="FF2600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78" name="AutoShape 22"/>
          <p:cNvSpPr>
            <a:spLocks/>
          </p:cNvSpPr>
          <p:nvPr/>
        </p:nvSpPr>
        <p:spPr bwMode="auto">
          <a:xfrm rot="20880000">
            <a:off x="6075004" y="2420013"/>
            <a:ext cx="1528761" cy="280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200" b="1" dirty="0">
                <a:solidFill>
                  <a:srgbClr val="942192"/>
                </a:solidFill>
                <a:cs typeface="Century Gothic" charset="0"/>
              </a:rPr>
              <a:t>POLL IN/OUT</a:t>
            </a:r>
            <a:endParaRPr lang="en-US" dirty="0">
              <a:cs typeface="Century Gothic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rot="1080000" flipV="1">
            <a:off x="6278169" y="3005138"/>
            <a:ext cx="1441449" cy="569912"/>
          </a:xfrm>
          <a:prstGeom prst="line">
            <a:avLst/>
          </a:prstGeom>
          <a:noFill/>
          <a:ln w="15875" cap="rnd" cmpd="sng">
            <a:solidFill>
              <a:srgbClr val="FF2600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481" name="AutoShape 25"/>
          <p:cNvSpPr>
            <a:spLocks/>
          </p:cNvSpPr>
          <p:nvPr/>
        </p:nvSpPr>
        <p:spPr bwMode="auto">
          <a:xfrm rot="21420000">
            <a:off x="6178505" y="3011612"/>
            <a:ext cx="1528764" cy="280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1200" b="1" dirty="0">
                <a:solidFill>
                  <a:srgbClr val="942192"/>
                </a:solidFill>
                <a:cs typeface="Century Gothic" charset="0"/>
              </a:rPr>
              <a:t>POLL IN/OUT</a:t>
            </a:r>
            <a:endParaRPr lang="en-US" dirty="0">
              <a:cs typeface="Century Gothic" charset="0"/>
            </a:endParaRPr>
          </a:p>
        </p:txBody>
      </p:sp>
      <p:sp>
        <p:nvSpPr>
          <p:cNvPr id="27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31" name="AutoShape 10"/>
          <p:cNvSpPr>
            <a:spLocks/>
          </p:cNvSpPr>
          <p:nvPr/>
        </p:nvSpPr>
        <p:spPr bwMode="auto">
          <a:xfrm>
            <a:off x="4038600" y="2840038"/>
            <a:ext cx="1050925" cy="893762"/>
          </a:xfrm>
          <a:prstGeom prst="roundRect">
            <a:avLst>
              <a:gd name="adj" fmla="val 13736"/>
            </a:avLst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en-US" sz="1100" b="1" dirty="0">
                <a:cs typeface="Century Gothic" charset="0"/>
              </a:rPr>
              <a:t>Net Services Pollin/Pollout Callbacks</a:t>
            </a: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>
            <a:off x="4114800" y="5486400"/>
            <a:ext cx="974725" cy="893762"/>
          </a:xfrm>
          <a:prstGeom prst="roundRect">
            <a:avLst>
              <a:gd name="adj" fmla="val 18861"/>
            </a:avLst>
          </a:prstGeom>
          <a:solidFill>
            <a:srgbClr val="FFFFFF"/>
          </a:solidFill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 smtClean="0">
                <a:cs typeface="Century Gothic" charset="0"/>
              </a:rPr>
              <a:t>OFconnect </a:t>
            </a:r>
          </a:p>
          <a:p>
            <a:pPr algn="ctr">
              <a:defRPr/>
            </a:pPr>
            <a:r>
              <a:rPr lang="en-US" sz="1200" b="1" dirty="0" smtClean="0">
                <a:cs typeface="Century Gothic" charset="0"/>
              </a:rPr>
              <a:t>API Rx</a:t>
            </a:r>
            <a:endParaRPr lang="en-US" sz="1200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Elastic Pool</a:t>
            </a:r>
            <a:endParaRPr lang="en-US" dirty="0" smtClean="0"/>
          </a:p>
        </p:txBody>
      </p:sp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143000" y="1524000"/>
            <a:ext cx="6835775" cy="4364037"/>
            <a:chOff x="0" y="0"/>
            <a:chExt cx="6835924" cy="4362847"/>
          </a:xfrm>
        </p:grpSpPr>
        <p:sp>
          <p:nvSpPr>
            <p:cNvPr id="18435" name="AutoShape 3"/>
            <p:cNvSpPr>
              <a:spLocks/>
            </p:cNvSpPr>
            <p:nvPr/>
          </p:nvSpPr>
          <p:spPr bwMode="auto">
            <a:xfrm>
              <a:off x="2044745" y="763379"/>
              <a:ext cx="1717712" cy="3599468"/>
            </a:xfrm>
            <a:prstGeom prst="roundRect">
              <a:avLst>
                <a:gd name="adj" fmla="val 10634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50184" name="Group 4"/>
            <p:cNvGrpSpPr>
              <a:grpSpLocks/>
            </p:cNvGrpSpPr>
            <p:nvPr/>
          </p:nvGrpSpPr>
          <p:grpSpPr bwMode="auto">
            <a:xfrm>
              <a:off x="2273978" y="1034907"/>
              <a:ext cx="1250409" cy="3057109"/>
              <a:chOff x="-1" y="0"/>
              <a:chExt cx="1250410" cy="3057109"/>
            </a:xfrm>
          </p:grpSpPr>
          <p:sp>
            <p:nvSpPr>
              <p:cNvPr id="18437" name="AutoShape 5"/>
              <p:cNvSpPr>
                <a:spLocks/>
              </p:cNvSpPr>
              <p:nvPr/>
            </p:nvSpPr>
            <p:spPr bwMode="auto">
              <a:xfrm rot="5377273">
                <a:off x="389974" y="1771017"/>
                <a:ext cx="479294" cy="76202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18438" name="AutoShape 6"/>
              <p:cNvSpPr>
                <a:spLocks/>
              </p:cNvSpPr>
              <p:nvPr/>
            </p:nvSpPr>
            <p:spPr bwMode="auto">
              <a:xfrm>
                <a:off x="-629" y="1026693"/>
                <a:ext cx="1241453" cy="5411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B251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500" dirty="0">
                    <a:latin typeface="Calibri" charset="0"/>
                    <a:cs typeface="Calibri" charset="0"/>
                    <a:sym typeface="Calibri" charset="0"/>
                  </a:rPr>
                  <a:t>Thread Mgr</a:t>
                </a: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18439" name="AutoShape 7"/>
              <p:cNvSpPr>
                <a:spLocks/>
              </p:cNvSpPr>
              <p:nvPr/>
            </p:nvSpPr>
            <p:spPr bwMode="auto">
              <a:xfrm>
                <a:off x="-629" y="-139"/>
                <a:ext cx="1250978" cy="5491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755F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300" dirty="0">
                    <a:cs typeface="Century Gothic" charset="0"/>
                  </a:rPr>
                  <a:t>Poll Thread Util	</a:t>
                </a: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" name="AutoShape 8"/>
              <p:cNvSpPr>
                <a:spLocks/>
              </p:cNvSpPr>
              <p:nvPr/>
            </p:nvSpPr>
            <p:spPr bwMode="auto">
              <a:xfrm rot="5377273">
                <a:off x="386006" y="744978"/>
                <a:ext cx="477708" cy="76202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50202" name="Group 9"/>
              <p:cNvGrpSpPr>
                <a:grpSpLocks/>
              </p:cNvGrpSpPr>
              <p:nvPr/>
            </p:nvGrpSpPr>
            <p:grpSpPr bwMode="auto">
              <a:xfrm>
                <a:off x="236147" y="2083109"/>
                <a:ext cx="778114" cy="974000"/>
                <a:chOff x="0" y="-1"/>
                <a:chExt cx="778113" cy="974000"/>
              </a:xfrm>
            </p:grpSpPr>
            <p:sp>
              <p:nvSpPr>
                <p:cNvPr id="18442" name="AutoShape 10"/>
                <p:cNvSpPr>
                  <a:spLocks/>
                </p:cNvSpPr>
                <p:nvPr/>
              </p:nvSpPr>
              <p:spPr bwMode="auto">
                <a:xfrm>
                  <a:off x="-234" y="-4191"/>
                  <a:ext cx="777891" cy="97763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2971AE">
                    <a:alpha val="73999"/>
                  </a:srgbClr>
                </a:solidFill>
                <a:ln w="9525" cap="flat" cmpd="sng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ctr" rotWithShape="0">
                    <a:srgbClr val="000000">
                      <a:alpha val="42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b="1" dirty="0">
                    <a:latin typeface="Calibri" charset="0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18443" name="AutoShape 11"/>
                <p:cNvSpPr>
                  <a:spLocks/>
                </p:cNvSpPr>
                <p:nvPr/>
              </p:nvSpPr>
              <p:spPr bwMode="auto">
                <a:xfrm>
                  <a:off x="279172" y="116426"/>
                  <a:ext cx="233368" cy="737985"/>
                </a:xfrm>
                <a:custGeom>
                  <a:avLst/>
                  <a:gdLst>
                    <a:gd name="T0" fmla="+- 0 10207 365"/>
                    <a:gd name="T1" fmla="*/ T0 w 19685"/>
                    <a:gd name="T2" fmla="*/ 10800 h 21600"/>
                    <a:gd name="T3" fmla="+- 0 10207 365"/>
                    <a:gd name="T4" fmla="*/ T3 w 19685"/>
                    <a:gd name="T5" fmla="*/ 10800 h 21600"/>
                    <a:gd name="T6" fmla="+- 0 10207 365"/>
                    <a:gd name="T7" fmla="*/ T6 w 19685"/>
                    <a:gd name="T8" fmla="*/ 10800 h 21600"/>
                    <a:gd name="T9" fmla="+- 0 10207 365"/>
                    <a:gd name="T10" fmla="*/ T9 w 19685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85" h="21600">
                      <a:moveTo>
                        <a:pt x="19685" y="0"/>
                      </a:moveTo>
                      <a:cubicBezTo>
                        <a:pt x="9054" y="9"/>
                        <a:pt x="362" y="1904"/>
                        <a:pt x="11" y="4287"/>
                      </a:cubicBezTo>
                      <a:cubicBezTo>
                        <a:pt x="-365" y="6838"/>
                        <a:pt x="9063" y="8734"/>
                        <a:pt x="13676" y="11027"/>
                      </a:cubicBezTo>
                      <a:cubicBezTo>
                        <a:pt x="21235" y="14784"/>
                        <a:pt x="15873" y="19216"/>
                        <a:pt x="886" y="2160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C6BB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sz="1200" dirty="0">
                    <a:solidFill>
                      <a:srgbClr val="9B9B9B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  <p:grpSp>
          <p:nvGrpSpPr>
            <p:cNvPr id="50185" name="Group 12"/>
            <p:cNvGrpSpPr>
              <a:grpSpLocks/>
            </p:cNvGrpSpPr>
            <p:nvPr/>
          </p:nvGrpSpPr>
          <p:grpSpPr bwMode="auto">
            <a:xfrm>
              <a:off x="24923" y="764076"/>
              <a:ext cx="1719730" cy="3598771"/>
              <a:chOff x="0" y="0"/>
              <a:chExt cx="1719730" cy="3598771"/>
            </a:xfrm>
          </p:grpSpPr>
          <p:sp>
            <p:nvSpPr>
              <p:cNvPr id="18445" name="AutoShape 13"/>
              <p:cNvSpPr>
                <a:spLocks/>
              </p:cNvSpPr>
              <p:nvPr/>
            </p:nvSpPr>
            <p:spPr bwMode="auto">
              <a:xfrm>
                <a:off x="478" y="-697"/>
                <a:ext cx="1719299" cy="3599468"/>
              </a:xfrm>
              <a:prstGeom prst="roundRect">
                <a:avLst>
                  <a:gd name="adj" fmla="val 10634"/>
                </a:avLst>
              </a:prstGeom>
              <a:solidFill>
                <a:srgbClr val="DDDDDD"/>
              </a:solidFill>
              <a:ln w="15875" cap="flat" cmpd="sng">
                <a:solidFill>
                  <a:srgbClr val="000303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50190" name="Group 14"/>
              <p:cNvGrpSpPr>
                <a:grpSpLocks/>
              </p:cNvGrpSpPr>
              <p:nvPr/>
            </p:nvGrpSpPr>
            <p:grpSpPr bwMode="auto">
              <a:xfrm>
                <a:off x="229755" y="270831"/>
                <a:ext cx="1250409" cy="3057109"/>
                <a:chOff x="-1" y="0"/>
                <a:chExt cx="1250410" cy="3057109"/>
              </a:xfrm>
            </p:grpSpPr>
            <p:sp>
              <p:nvSpPr>
                <p:cNvPr id="18447" name="AutoShape 15"/>
                <p:cNvSpPr>
                  <a:spLocks/>
                </p:cNvSpPr>
                <p:nvPr/>
              </p:nvSpPr>
              <p:spPr bwMode="auto">
                <a:xfrm rot="5377273">
                  <a:off x="391519" y="1771017"/>
                  <a:ext cx="479294" cy="76202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8448" name="AutoShape 16"/>
                <p:cNvSpPr>
                  <a:spLocks/>
                </p:cNvSpPr>
                <p:nvPr/>
              </p:nvSpPr>
              <p:spPr bwMode="auto">
                <a:xfrm>
                  <a:off x="4089" y="1026693"/>
                  <a:ext cx="1236691" cy="54119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B251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500" dirty="0">
                      <a:latin typeface="Calibri" charset="0"/>
                      <a:cs typeface="Calibri" charset="0"/>
                      <a:sym typeface="Calibri" charset="0"/>
                    </a:rPr>
                    <a:t>Thread Mgr</a:t>
                  </a: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8449" name="AutoShape 17"/>
                <p:cNvSpPr>
                  <a:spLocks/>
                </p:cNvSpPr>
                <p:nvPr/>
              </p:nvSpPr>
              <p:spPr bwMode="auto">
                <a:xfrm>
                  <a:off x="4089" y="-139"/>
                  <a:ext cx="1246216" cy="5491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755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300" dirty="0">
                      <a:cs typeface="Century Gothic" charset="0"/>
                    </a:rPr>
                    <a:t>Poll Thread Util	</a:t>
                  </a: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8450" name="AutoShape 18"/>
                <p:cNvSpPr>
                  <a:spLocks/>
                </p:cNvSpPr>
                <p:nvPr/>
              </p:nvSpPr>
              <p:spPr bwMode="auto">
                <a:xfrm rot="5377273">
                  <a:off x="386756" y="745771"/>
                  <a:ext cx="477708" cy="74615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grpSp>
              <p:nvGrpSpPr>
                <p:cNvPr id="50195" name="Group 19"/>
                <p:cNvGrpSpPr>
                  <a:grpSpLocks/>
                </p:cNvGrpSpPr>
                <p:nvPr/>
              </p:nvGrpSpPr>
              <p:grpSpPr bwMode="auto">
                <a:xfrm>
                  <a:off x="236147" y="2083109"/>
                  <a:ext cx="778114" cy="974000"/>
                  <a:chOff x="0" y="-1"/>
                  <a:chExt cx="778113" cy="974000"/>
                </a:xfrm>
              </p:grpSpPr>
              <p:sp>
                <p:nvSpPr>
                  <p:cNvPr id="18452" name="AutoShape 20"/>
                  <p:cNvSpPr>
                    <a:spLocks/>
                  </p:cNvSpPr>
                  <p:nvPr/>
                </p:nvSpPr>
                <p:spPr bwMode="auto">
                  <a:xfrm>
                    <a:off x="4485" y="-4191"/>
                    <a:ext cx="773128" cy="97763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2971AE">
                      <a:alpha val="73999"/>
                    </a:srgbClr>
                  </a:solidFill>
                  <a:ln w="9525" cap="flat" cmpd="sng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ctr" rotWithShape="0">
                      <a:srgbClr val="000000">
                        <a:alpha val="42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defRPr/>
                    </a:pPr>
                    <a:endParaRPr lang="en-US" b="1" dirty="0">
                      <a:latin typeface="Calibri" charset="0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8453" name="AutoShape 21"/>
                  <p:cNvSpPr>
                    <a:spLocks/>
                  </p:cNvSpPr>
                  <p:nvPr/>
                </p:nvSpPr>
                <p:spPr bwMode="auto">
                  <a:xfrm>
                    <a:off x="280716" y="116426"/>
                    <a:ext cx="231780" cy="737985"/>
                  </a:xfrm>
                  <a:custGeom>
                    <a:avLst/>
                    <a:gdLst>
                      <a:gd name="T0" fmla="+- 0 10207 365"/>
                      <a:gd name="T1" fmla="*/ T0 w 19685"/>
                      <a:gd name="T2" fmla="*/ 10800 h 21600"/>
                      <a:gd name="T3" fmla="+- 0 10207 365"/>
                      <a:gd name="T4" fmla="*/ T3 w 19685"/>
                      <a:gd name="T5" fmla="*/ 10800 h 21600"/>
                      <a:gd name="T6" fmla="+- 0 10207 365"/>
                      <a:gd name="T7" fmla="*/ T6 w 19685"/>
                      <a:gd name="T8" fmla="*/ 10800 h 21600"/>
                      <a:gd name="T9" fmla="+- 0 10207 365"/>
                      <a:gd name="T10" fmla="*/ T9 w 19685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685" h="21600">
                        <a:moveTo>
                          <a:pt x="19685" y="0"/>
                        </a:moveTo>
                        <a:cubicBezTo>
                          <a:pt x="9054" y="9"/>
                          <a:pt x="362" y="1904"/>
                          <a:pt x="11" y="4287"/>
                        </a:cubicBezTo>
                        <a:cubicBezTo>
                          <a:pt x="-365" y="6838"/>
                          <a:pt x="9063" y="8734"/>
                          <a:pt x="13676" y="11027"/>
                        </a:cubicBezTo>
                        <a:cubicBezTo>
                          <a:pt x="21235" y="14784"/>
                          <a:pt x="15873" y="19216"/>
                          <a:pt x="886" y="2160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C6BB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sz="1200" dirty="0">
                      <a:solidFill>
                        <a:srgbClr val="9B9B9B"/>
                      </a:solidFill>
                      <a:latin typeface="Helvetica" charset="0"/>
                      <a:cs typeface="Helvetica" charset="0"/>
                      <a:sym typeface="Helvetica" charset="0"/>
                    </a:endParaRPr>
                  </a:p>
                </p:txBody>
              </p:sp>
            </p:grpSp>
          </p:grpSp>
        </p:grpSp>
        <p:sp>
          <p:nvSpPr>
            <p:cNvPr id="18454" name="AutoShape 22"/>
            <p:cNvSpPr>
              <a:spLocks/>
            </p:cNvSpPr>
            <p:nvPr/>
          </p:nvSpPr>
          <p:spPr bwMode="auto">
            <a:xfrm>
              <a:off x="0" y="0"/>
              <a:ext cx="6835924" cy="599911"/>
            </a:xfrm>
            <a:prstGeom prst="roundRect">
              <a:avLst>
                <a:gd name="adj" fmla="val 31773"/>
              </a:avLst>
            </a:prstGeom>
            <a:solidFill>
              <a:srgbClr val="FFF3BA"/>
            </a:solidFill>
            <a:ln w="381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300" b="1" dirty="0">
                  <a:cs typeface="Century Gothic" charset="0"/>
                </a:rPr>
                <a:t>Elastic Pool</a:t>
              </a:r>
              <a:endParaRPr lang="en-US" dirty="0">
                <a:cs typeface="Century Gothic" charset="0"/>
              </a:endParaRPr>
            </a:p>
          </p:txBody>
        </p:sp>
        <p:sp>
          <p:nvSpPr>
            <p:cNvPr id="18455" name="AutoShape 23"/>
            <p:cNvSpPr>
              <a:spLocks/>
            </p:cNvSpPr>
            <p:nvPr/>
          </p:nvSpPr>
          <p:spPr bwMode="auto">
            <a:xfrm>
              <a:off x="4102189" y="763379"/>
              <a:ext cx="1173188" cy="3599468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18456" name="AutoShape 24"/>
            <p:cNvSpPr>
              <a:spLocks/>
            </p:cNvSpPr>
            <p:nvPr/>
          </p:nvSpPr>
          <p:spPr bwMode="auto">
            <a:xfrm>
              <a:off x="5615109" y="763379"/>
              <a:ext cx="1173189" cy="3599468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</p:grpSp>
      <p:sp>
        <p:nvSpPr>
          <p:cNvPr id="18457" name="AutoShape 25"/>
          <p:cNvSpPr>
            <a:spLocks/>
          </p:cNvSpPr>
          <p:nvPr/>
        </p:nvSpPr>
        <p:spPr bwMode="auto">
          <a:xfrm>
            <a:off x="1524000" y="6096000"/>
            <a:ext cx="882650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r>
              <a:rPr lang="en-US" dirty="0">
                <a:cs typeface="Century Gothic" charset="0"/>
              </a:rPr>
              <a:t>Block 1</a:t>
            </a:r>
          </a:p>
        </p:txBody>
      </p:sp>
      <p:sp>
        <p:nvSpPr>
          <p:cNvPr id="18458" name="AutoShape 26"/>
          <p:cNvSpPr>
            <a:spLocks/>
          </p:cNvSpPr>
          <p:nvPr/>
        </p:nvSpPr>
        <p:spPr bwMode="auto">
          <a:xfrm>
            <a:off x="3657600" y="6096000"/>
            <a:ext cx="882650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dirty="0">
                <a:cs typeface="Century Gothic" charset="0"/>
              </a:rPr>
              <a:t>Block 2</a:t>
            </a:r>
          </a:p>
        </p:txBody>
      </p:sp>
      <p:sp>
        <p:nvSpPr>
          <p:cNvPr id="18459" name="AutoShape 27"/>
          <p:cNvSpPr>
            <a:spLocks/>
          </p:cNvSpPr>
          <p:nvPr/>
        </p:nvSpPr>
        <p:spPr bwMode="auto">
          <a:xfrm>
            <a:off x="6934200" y="6096000"/>
            <a:ext cx="896938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dirty="0">
                <a:cs typeface="Century Gothic" charset="0"/>
              </a:rPr>
              <a:t>Block n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62600" y="6324600"/>
            <a:ext cx="627063" cy="0"/>
          </a:xfrm>
          <a:prstGeom prst="line">
            <a:avLst/>
          </a:prstGeom>
          <a:noFill/>
          <a:ln w="6350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570038"/>
            <a:ext cx="7523163" cy="4221162"/>
          </a:xfrm>
        </p:spPr>
        <p:txBody>
          <a:bodyPr/>
          <a:lstStyle/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Global ofrw_pollthr_list</a:t>
            </a:r>
            <a:endParaRPr lang="en-US" sz="3000" dirty="0">
              <a:latin typeface="Calibri" charset="0"/>
              <a:cs typeface="Calibri" charset="0"/>
            </a:endParaRP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Sorted: decreasing no. of available sockets</a:t>
            </a:r>
          </a:p>
          <a:p>
            <a:pPr marL="576072" indent="-571500" eaLnBrk="1">
              <a:lnSpc>
                <a:spcPts val="10400"/>
              </a:lnSpc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cc_find_or_create_rw_pollthr_safe()</a:t>
            </a: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>
                <a:latin typeface="Calibri" charset="0"/>
                <a:cs typeface="Calibri" charset="0"/>
              </a:rPr>
              <a:t>Iterates to the last thread with </a:t>
            </a:r>
            <a:r>
              <a:rPr lang="en-US" sz="2800" dirty="0" smtClean="0">
                <a:latin typeface="Calibri" charset="0"/>
                <a:cs typeface="Calibri" charset="0"/>
              </a:rPr>
              <a:t>availability</a:t>
            </a:r>
            <a:endParaRPr lang="en-US" sz="2800" dirty="0">
              <a:latin typeface="Calibri" charset="0"/>
              <a:cs typeface="Calibri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Elastic Pool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7000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>
              <a:spcBef>
                <a:spcPts val="430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cc_add_sockfd_rw_pollthr_safe()</a:t>
            </a: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>
                <a:latin typeface="Calibri" charset="0"/>
                <a:cs typeface="Calibri" charset="0"/>
              </a:rPr>
              <a:t>Calls </a:t>
            </a:r>
            <a:r>
              <a:rPr lang="en-US" sz="2800" dirty="0" smtClean="0">
                <a:latin typeface="Calibri" charset="0"/>
                <a:cs typeface="Calibri" charset="0"/>
              </a:rPr>
              <a:t>cc_find_or_create_rw_pollthr_safe()</a:t>
            </a: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Adds socket fd to rw pollthread</a:t>
            </a:r>
            <a:endParaRPr lang="en-US" sz="2800" dirty="0">
              <a:latin typeface="Calibri" charset="0"/>
              <a:cs typeface="Calibri" charset="0"/>
            </a:endParaRPr>
          </a:p>
          <a:p>
            <a:pPr marL="457200" indent="-457200" eaLnBrk="1">
              <a:lnSpc>
                <a:spcPts val="7300"/>
              </a:lnSpc>
              <a:spcBef>
                <a:spcPts val="430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cc_del_sockfd_rw_pollthr_lockfree()</a:t>
            </a:r>
          </a:p>
          <a:p>
            <a:pPr marL="457200" lvl="3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Deletes socket from thread</a:t>
            </a:r>
          </a:p>
          <a:p>
            <a:pPr marL="457200" lvl="3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Sorts the list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Elastic Pool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Thread Manager Logs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572000"/>
            <a:ext cx="8991600" cy="169277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poll_fd_process(401)[rwthr_1]: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POLLIN on fd </a:t>
            </a:r>
            <a:r>
              <a:rPr lang="en-US" sz="1400" b="1" dirty="0" smtClean="0">
                <a:solidFill>
                  <a:srgbClr val="FFFFFF"/>
                </a:solidFill>
                <a:latin typeface="PT Mono"/>
                <a:cs typeface="PT Mono"/>
              </a:rPr>
              <a:t>10</a:t>
            </a:r>
            <a:endParaRPr lang="en-US" sz="1400" b="1" dirty="0" smtClean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PT Mono"/>
              </a:rPr>
              <a:t>process:7827): cc_onf_driver_lib-DEBUG: pollthr_data_pipe_process_func(673)[rwthr_1]: message received: size: 32, fd : </a:t>
            </a:r>
            <a:r>
              <a:rPr lang="en-US" sz="1000" dirty="0" smtClean="0">
                <a:solidFill>
                  <a:schemeClr val="bg1"/>
                </a:solidFill>
                <a:latin typeface="PT Mono"/>
              </a:rPr>
              <a:t>31</a:t>
            </a:r>
            <a:endParaRPr lang="en-US" sz="1000" dirty="0">
              <a:solidFill>
                <a:schemeClr val="bg1"/>
              </a:solidFill>
              <a:latin typeface="PT Mono"/>
            </a:endParaRPr>
          </a:p>
          <a:p>
            <a:r>
              <a:rPr lang="en-US" sz="1000" dirty="0">
                <a:solidFill>
                  <a:schemeClr val="bg1"/>
                </a:solidFill>
                <a:latin typeface="PT Mono"/>
                <a:cs typeface="PT Mono"/>
              </a:rPr>
              <a:t>(process:7827): cc_onf_driver_lib-DEBUG: poll_fd_process(412)[rwthr_1]: </a:t>
            </a:r>
            <a:r>
              <a:rPr lang="en-US" sz="1400" b="1" dirty="0">
                <a:solidFill>
                  <a:schemeClr val="bg1"/>
                </a:solidFill>
                <a:latin typeface="PT Mono"/>
                <a:cs typeface="PT Mono"/>
              </a:rPr>
              <a:t>POLLOUT on fd </a:t>
            </a:r>
            <a:r>
              <a:rPr lang="en-US" sz="1400" b="1" dirty="0" smtClean="0">
                <a:solidFill>
                  <a:schemeClr val="bg1"/>
                </a:solidFill>
                <a:latin typeface="PT Mono"/>
                <a:cs typeface="PT Mono"/>
              </a:rPr>
              <a:t>32</a:t>
            </a:r>
            <a:endParaRPr lang="en-US" sz="1400" b="1" dirty="0" smtClean="0">
              <a:solidFill>
                <a:srgbClr val="FFFFFF"/>
              </a:solidFill>
              <a:latin typeface="PT Mono"/>
              <a:cs typeface="PT Mono"/>
            </a:endParaRPr>
          </a:p>
          <a:p>
            <a:r>
              <a:rPr lang="en-US" sz="1000" dirty="0" smtClean="0">
                <a:solidFill>
                  <a:srgbClr val="FFFFFF"/>
                </a:solidFill>
                <a:latin typeface="PT Mono"/>
                <a:cs typeface="PT Mono"/>
              </a:rPr>
              <a:t>(</a:t>
            </a:r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process:7827): cc_onf_driver_lib-DEBUG: process_tcpfd_pollout_func(260)[rwthr_1]: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Sent a pkt out on tcp sockfd: 32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poll_fd_process(460)[rwthr_1]: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Resetting POLLOUT flag for fd 32</a:t>
            </a:r>
            <a:endParaRPr lang="en-US" sz="1400" b="1" dirty="0" smtClean="0">
              <a:solidFill>
                <a:srgbClr val="FFFFFF"/>
              </a:solidFill>
              <a:latin typeface="PT Mono"/>
              <a:cs typeface="PT Mo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6" y="1676400"/>
            <a:ext cx="9046369" cy="255454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adp_thr_mgr_poll_thread_func(866)[rwthr_1]: listing 4 items of updated pollfd_arr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adp_thr_mgr_poll_thread_func(875)[rwthr_1]: thr_pvt_p-&gt;pollfd_arr[0].fd: </a:t>
            </a:r>
            <a:r>
              <a:rPr lang="en-US" sz="1000" dirty="0" smtClean="0">
                <a:solidFill>
                  <a:srgbClr val="FFFFFF"/>
                </a:solidFill>
                <a:latin typeface="PT Mono"/>
                <a:cs typeface="PT Mono"/>
              </a:rPr>
              <a:t>8</a:t>
            </a:r>
            <a:endParaRPr lang="en-US" sz="1000" dirty="0">
              <a:solidFill>
                <a:srgbClr val="FFFFFF"/>
              </a:solidFill>
              <a:latin typeface="PT Mono"/>
              <a:cs typeface="PT Mono"/>
            </a:endParaRP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adp_thr_mgr_poll_thread_func(875)[rwthr_1]: thr_pvt_p-&gt;pollfd_arr[1].fd: </a:t>
            </a:r>
            <a:r>
              <a:rPr lang="en-US" sz="1000" dirty="0" smtClean="0">
                <a:solidFill>
                  <a:srgbClr val="FFFFFF"/>
                </a:solidFill>
                <a:latin typeface="PT Mono"/>
                <a:cs typeface="PT Mono"/>
              </a:rPr>
              <a:t>10</a:t>
            </a:r>
            <a:endParaRPr lang="en-US" sz="1000" dirty="0">
              <a:solidFill>
                <a:srgbClr val="FFFFFF"/>
              </a:solidFill>
              <a:latin typeface="PT Mono"/>
              <a:cs typeface="PT Mono"/>
            </a:endParaRP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adp_thr_mgr_poll_thread_func(875)[rwthr_1]: thr_pvt_p-&gt;pollfd_arr[2].fd: </a:t>
            </a:r>
            <a:r>
              <a:rPr lang="en-US" sz="1000" dirty="0" smtClean="0">
                <a:solidFill>
                  <a:srgbClr val="FFFFFF"/>
                </a:solidFill>
                <a:latin typeface="PT Mono"/>
                <a:cs typeface="PT Mono"/>
              </a:rPr>
              <a:t>31 (</a:t>
            </a:r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process:7827): cc_onf_driver_lib-DEBUG: adp_thr_mgr_poll_thread_func(875)[rwthr_1]: thr_pvt_p-&gt;pollfd_arr[3].fd: </a:t>
            </a:r>
            <a:r>
              <a:rPr lang="en-US" sz="1000" dirty="0" smtClean="0">
                <a:solidFill>
                  <a:srgbClr val="FFFFFF"/>
                </a:solidFill>
                <a:latin typeface="PT Mono"/>
                <a:cs typeface="PT Mono"/>
              </a:rPr>
              <a:t>32 (</a:t>
            </a:r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process:7827): cc_onf_driver_lib-DEBUG: adp_thr_mgr_poll_thread_func(813)[rwthr_1] before poll</a:t>
            </a:r>
          </a:p>
          <a:p>
            <a:r>
              <a:rPr lang="en-US" sz="1000" dirty="0"/>
              <a:t>(</a:t>
            </a:r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process:7827): cc_onf_driver_lib-DEBUG: poll_fd_process(401)[rwthr_1]: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POLLIN on fd 32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tcp_read(518): Received 176 bytes from socket 32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process_tcpfd_pollin_func(144):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RECEIVED PKT LENGTH IS 176 on channel dp_id-32 aux_id-32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(process:7827): cc_onf_driver_lib-DEBUG: process_tcpfd_pollin_func(157)[rwthr_1]: Received a message \u0001\u0006</a:t>
            </a:r>
          </a:p>
          <a:p>
            <a:r>
              <a:rPr lang="en-US" sz="1000" dirty="0">
                <a:solidFill>
                  <a:srgbClr val="FFFFFF"/>
                </a:solidFill>
                <a:latin typeface="PT Mono"/>
                <a:cs typeface="PT Mono"/>
              </a:rPr>
              <a:t>2015/01/04 16:57:39 MUL-CONTROLLER: </a:t>
            </a:r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(mul_cc_recv_pkt) Recv received dpid:32 auxid:32 msg_len:</a:t>
            </a:r>
            <a:r>
              <a:rPr lang="en-US" sz="1400" b="1" dirty="0" smtClean="0">
                <a:solidFill>
                  <a:srgbClr val="FFFFFF"/>
                </a:solidFill>
                <a:latin typeface="PT Mono"/>
                <a:cs typeface="PT Mono"/>
              </a:rPr>
              <a:t>176</a:t>
            </a:r>
            <a:endParaRPr lang="en-US" sz="1400" b="1" dirty="0">
              <a:solidFill>
                <a:srgbClr val="FFFFFF"/>
              </a:solidFill>
              <a:latin typeface="PT Mono"/>
              <a:cs typeface="PT Mo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83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Poll-in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26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Poll-out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66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Next Up</a:t>
            </a:r>
            <a:endParaRPr lang="en-US" sz="4000" b="1" dirty="0">
              <a:solidFill>
                <a:srgbClr val="FFFFFF"/>
              </a:solidFill>
              <a:latin typeface="Calibri" charset="0"/>
              <a:cs typeface="Calibri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8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570038"/>
            <a:ext cx="7523163" cy="4602162"/>
          </a:xfrm>
        </p:spPr>
        <p:txBody>
          <a:bodyPr/>
          <a:lstStyle/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Two ways to run tests</a:t>
            </a: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make runtest OR</a:t>
            </a:r>
          </a:p>
          <a:p>
            <a:pPr marL="457200" lvl="1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gtester --verbose -o=&lt;log.xml&gt; -k &lt;test.exe&gt;</a:t>
            </a:r>
            <a:endParaRPr lang="en-US" sz="2800" dirty="0">
              <a:latin typeface="Calibri" charset="0"/>
              <a:cs typeface="Calibri" charset="0"/>
            </a:endParaRPr>
          </a:p>
          <a:p>
            <a:pPr marL="457200" indent="-457200" eaLnBrk="1">
              <a:spcBef>
                <a:spcPts val="430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Coverage</a:t>
            </a:r>
          </a:p>
          <a:p>
            <a:pPr marL="457200" lvl="3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cc_pollthr_mgr.c – 100%</a:t>
            </a:r>
          </a:p>
          <a:p>
            <a:pPr marL="457200" lvl="3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cc_of_util.c – approx. 75%</a:t>
            </a:r>
          </a:p>
          <a:p>
            <a:pPr marL="457200" lvl="3" indent="0" eaLnBrk="1">
              <a:spcBef>
                <a:spcPts val="130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cc_tcp_conn.c – approx. 80%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gtester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UT Results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308" y="1676400"/>
            <a:ext cx="8409385" cy="2667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TEST: /home/libccof/deepa-git/OFconnect/tests/pollthr_test.exe... (pid=12123)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/pollthread/tc_1: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/pollthread/tc_2: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/pollthread/tc_3: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/pollthread/tc_4: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/pollthread/tc_5: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PASS: /home/libccof/deepa-git/OFconnect/tests/pollthr_test.exe</a:t>
            </a:r>
          </a:p>
          <a:p>
            <a:endParaRPr lang="en-US" sz="1400" b="1" dirty="0">
              <a:solidFill>
                <a:srgbClr val="FFFFFF"/>
              </a:solidFill>
              <a:latin typeface="PT Mono"/>
              <a:cs typeface="PT Mono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TEST: /home/libccof/deepa-git/OFconnect/tests/util_test.exe... (pid=12154)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/util/tc_1:      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  /util/tc_2:                                                          OK</a:t>
            </a:r>
          </a:p>
          <a:p>
            <a:r>
              <a:rPr lang="en-US" sz="1400" b="1" dirty="0">
                <a:solidFill>
                  <a:srgbClr val="FFFFFF"/>
                </a:solidFill>
                <a:latin typeface="PT Mono"/>
                <a:cs typeface="PT Mono"/>
              </a:rPr>
              <a:t>PASS: /home/libccof/deepa-git/OFconnect/tests/util_test.exe</a:t>
            </a:r>
          </a:p>
        </p:txBody>
      </p:sp>
    </p:spTree>
    <p:extLst>
      <p:ext uri="{BB962C8B-B14F-4D97-AF65-F5344CB8AC3E}">
        <p14:creationId xmlns:p14="http://schemas.microsoft.com/office/powerpoint/2010/main" val="323812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Next Up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723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+mj-lt"/>
              <a:buAutoNum type="arabicPeriod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Implement three API callbacks:</a:t>
            </a:r>
          </a:p>
          <a:p>
            <a:pPr marL="1028700" indent="-4572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ea typeface="Helvetica" charset="0"/>
                <a:cs typeface="Calibri" charset="0"/>
              </a:rPr>
              <a:t>      (*cc_of_accept_channel)()</a:t>
            </a:r>
            <a:endParaRPr lang="en-US" sz="2000" dirty="0">
              <a:latin typeface="Calibri" charset="0"/>
              <a:ea typeface="Helvetica" charset="0"/>
              <a:cs typeface="Calibri" charset="0"/>
            </a:endParaRPr>
          </a:p>
          <a:p>
            <a:pPr marL="1028700" indent="-4572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      (*cc_of_delete_channel)()</a:t>
            </a:r>
            <a:endParaRPr lang="en-US" sz="2000" dirty="0">
              <a:latin typeface="Calibri" charset="0"/>
              <a:cs typeface="Calibri" charset="0"/>
            </a:endParaRPr>
          </a:p>
          <a:p>
            <a:pPr marL="1028700" indent="-4572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      (*cc_of_recv_pkt)()</a:t>
            </a:r>
          </a:p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+mj-lt"/>
              <a:buAutoNum type="arabicPeriod" startAt="2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Controller/Switch process start/restart:</a:t>
            </a:r>
          </a:p>
          <a:p>
            <a:pPr marL="1143000" lvl="4" indent="-5715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cc_of_lib_init()</a:t>
            </a:r>
          </a:p>
          <a:p>
            <a:pPr marL="1143000" lvl="4" indent="-5715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cc_of_dev_register()</a:t>
            </a:r>
          </a:p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+mj-lt"/>
              <a:buAutoNum type="arabicPeriod" startAt="2"/>
              <a:defRPr/>
            </a:pPr>
            <a:r>
              <a:rPr lang="en-US" sz="2800" dirty="0" smtClean="0">
                <a:latin typeface="Calibri" charset="0"/>
                <a:cs typeface="Calibri" charset="0"/>
              </a:rPr>
              <a:t>Controller/Switch cleanup:</a:t>
            </a:r>
          </a:p>
          <a:p>
            <a:pPr marL="1143000" lvl="4" indent="-5715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cc_of_dev_free()</a:t>
            </a:r>
          </a:p>
          <a:p>
            <a:pPr marL="1143000" lvl="4" indent="-571500" eaLnBrk="1"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000" dirty="0" smtClean="0">
                <a:latin typeface="Calibri" charset="0"/>
                <a:cs typeface="Calibri" charset="0"/>
              </a:rPr>
              <a:t>cc_of_lib_free()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HOWTO Integrate OFconnect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Software Defined Network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00200"/>
            <a:ext cx="6467193" cy="4233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350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/>
                <a:cs typeface="Calibri"/>
              </a:rPr>
              <a:t>Source: opennetworking.org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599" y="1665289"/>
            <a:ext cx="3200401" cy="3287712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2pPr>
            <a:lvl3pPr marL="457200" indent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3pPr>
            <a:lvl4pPr marL="685800" indent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4pPr>
            <a:lvl5pPr marL="914400" indent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pPr marL="0" lvl="1" indent="0" algn="ctr" defTabSz="411163" eaLnBrk="1">
              <a:lnSpc>
                <a:spcPct val="200000"/>
              </a:lnSpc>
              <a:spcBef>
                <a:spcPts val="0"/>
              </a:spcBef>
              <a:buClr>
                <a:srgbClr val="005800"/>
              </a:buClr>
              <a:defRPr/>
            </a:pPr>
            <a:r>
              <a:rPr lang="en-US" sz="2000" dirty="0" smtClean="0"/>
              <a:t>The physical separation of the network control plane from the forwarding plane, and where a control plane controls several devices.</a:t>
            </a:r>
            <a:endParaRPr lang="en-US" sz="2000" dirty="0" smtClean="0">
              <a:latin typeface="Calibri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54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Next Up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84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Test Setup</a:t>
            </a:r>
            <a:endParaRPr lang="en-US" dirty="0" smtClean="0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1610916" y="5654675"/>
            <a:ext cx="5922169" cy="523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defTabSz="914400">
              <a:spcBef>
                <a:spcPts val="700"/>
              </a:spcBef>
              <a:defRPr/>
            </a:pPr>
            <a:r>
              <a:rPr lang="en-US" sz="1700" b="1" dirty="0">
                <a:latin typeface="Arial" charset="0"/>
                <a:cs typeface="Arial" charset="0"/>
                <a:sym typeface="Arial" charset="0"/>
              </a:rPr>
              <a:t>sudo mn </a:t>
            </a:r>
            <a:r>
              <a:rPr lang="en-US" sz="1700" b="1" dirty="0" smtClean="0">
                <a:latin typeface="Arial" charset="0"/>
                <a:cs typeface="Arial" charset="0"/>
                <a:sym typeface="Arial" charset="0"/>
              </a:rPr>
              <a:t>--controller</a:t>
            </a:r>
            <a:r>
              <a:rPr lang="en-US" sz="1700" b="1" dirty="0">
                <a:latin typeface="Arial" charset="0"/>
                <a:cs typeface="Arial" charset="0"/>
                <a:sym typeface="Arial" charset="0"/>
              </a:rPr>
              <a:t>=remote, ip=127.0.0.1 --switch ovsk</a:t>
            </a:r>
            <a:endParaRPr lang="en-US" dirty="0">
              <a:cs typeface="Century Gothic" charset="0"/>
            </a:endParaRPr>
          </a:p>
        </p:txBody>
      </p:sp>
      <p:pic>
        <p:nvPicPr>
          <p:cNvPr id="20484" name="Picture 4" descr="mininet_single_switch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563688"/>
            <a:ext cx="4040187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5" name="Picture 5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8625"/>
            <a:ext cx="118903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6" name="Picture 6" descr="pasted-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432300"/>
            <a:ext cx="20066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7" name="Picture 7" descr="pasted-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705225"/>
            <a:ext cx="18653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8" name="Picture 8" descr="pasted-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478088"/>
            <a:ext cx="2578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9" name="AutoShape 9"/>
          <p:cNvSpPr>
            <a:spLocks/>
          </p:cNvSpPr>
          <p:nvPr/>
        </p:nvSpPr>
        <p:spPr bwMode="auto">
          <a:xfrm>
            <a:off x="6261100" y="3983038"/>
            <a:ext cx="1905000" cy="1711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cs typeface="Century Gothic" charset="0"/>
            </a:endParaRPr>
          </a:p>
        </p:txBody>
      </p:sp>
      <p:sp>
        <p:nvSpPr>
          <p:cNvPr id="20490" name="AutoShape 10"/>
          <p:cNvSpPr>
            <a:spLocks/>
          </p:cNvSpPr>
          <p:nvPr/>
        </p:nvSpPr>
        <p:spPr bwMode="auto">
          <a:xfrm>
            <a:off x="6353175" y="4992688"/>
            <a:ext cx="1160463" cy="333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r>
              <a:rPr lang="en-US" sz="1600" dirty="0">
                <a:latin typeface="Calibri" charset="0"/>
                <a:cs typeface="Calibri" charset="0"/>
                <a:sym typeface="Calibri" charset="0"/>
              </a:rPr>
              <a:t>Virtual Hosts</a:t>
            </a:r>
            <a:endParaRPr lang="en-US" dirty="0">
              <a:cs typeface="Century Gothic" charset="0"/>
            </a:endParaRPr>
          </a:p>
        </p:txBody>
      </p:sp>
      <p:sp>
        <p:nvSpPr>
          <p:cNvPr id="20491" name="AutoShape 11"/>
          <p:cNvSpPr>
            <a:spLocks/>
          </p:cNvSpPr>
          <p:nvPr/>
        </p:nvSpPr>
        <p:spPr bwMode="auto">
          <a:xfrm>
            <a:off x="4572000" y="1447800"/>
            <a:ext cx="2339975" cy="954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 w="15875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ctr">
              <a:defRPr/>
            </a:pPr>
            <a:r>
              <a:rPr lang="en-US" sz="1500" dirty="0">
                <a:latin typeface="Calibri" charset="0"/>
                <a:cs typeface="Calibri" charset="0"/>
                <a:sym typeface="Calibri" charset="0"/>
              </a:rPr>
              <a:t>c0     MUL Controller</a:t>
            </a:r>
          </a:p>
          <a:p>
            <a:pPr algn="ctr">
              <a:defRPr/>
            </a:pPr>
            <a:r>
              <a:rPr lang="en-US" sz="1500" dirty="0">
                <a:latin typeface="Calibri" charset="0"/>
                <a:cs typeface="Calibri" charset="0"/>
                <a:sym typeface="Calibri" charset="0"/>
              </a:rPr>
              <a:t> Port:6633 </a:t>
            </a:r>
          </a:p>
        </p:txBody>
      </p:sp>
      <p:sp>
        <p:nvSpPr>
          <p:cNvPr id="20492" name="AutoShape 12"/>
          <p:cNvSpPr>
            <a:spLocks/>
          </p:cNvSpPr>
          <p:nvPr/>
        </p:nvSpPr>
        <p:spPr bwMode="auto">
          <a:xfrm>
            <a:off x="4903787" y="2011362"/>
            <a:ext cx="1676400" cy="322262"/>
          </a:xfrm>
          <a:prstGeom prst="roundRect">
            <a:avLst>
              <a:gd name="adj" fmla="val 50000"/>
            </a:avLst>
          </a:prstGeom>
          <a:solidFill>
            <a:srgbClr val="4778FF"/>
          </a:solidFill>
          <a:ln w="9525" cap="rnd" cmpd="sng">
            <a:solidFill>
              <a:srgbClr val="EFB25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smtClean="0">
                <a:cs typeface="Century Gothic" charset="0"/>
              </a:rPr>
              <a:t>OFconnect </a:t>
            </a:r>
            <a:r>
              <a:rPr lang="en-US" sz="1400" dirty="0">
                <a:cs typeface="Century Gothic" charset="0"/>
              </a:rPr>
              <a:t>Driver</a:t>
            </a:r>
            <a:endParaRPr lang="en-US" dirty="0">
              <a:cs typeface="Century Gothic" charset="0"/>
            </a:endParaRP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809625" y="616267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b"/>
          <a:lstStyle/>
          <a:p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18 Nov 2014					CodeChix.org			                                       OFConnect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Wireshark Capture</a:t>
            </a:r>
            <a:endParaRPr lang="en-US" dirty="0"/>
          </a:p>
        </p:txBody>
      </p:sp>
      <p:pic>
        <p:nvPicPr>
          <p:cNvPr id="21507" name="Picture 3" descr="Screenshot from 2014-11-17 14&amp;%37&amp;%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9375" r="16623" b="3027"/>
          <a:stretch>
            <a:fillRect/>
          </a:stretch>
        </p:blipFill>
        <p:spPr bwMode="auto">
          <a:xfrm>
            <a:off x="935038" y="1574800"/>
            <a:ext cx="66230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72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Looking Ahead</a:t>
            </a:r>
            <a:endParaRPr lang="en-US" dirty="0" smtClean="0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171575" y="1674813"/>
            <a:ext cx="6645275" cy="4297362"/>
            <a:chOff x="0" y="0"/>
            <a:chExt cx="6644106" cy="4297962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0" y="0"/>
              <a:ext cx="6644106" cy="1403635"/>
              <a:chOff x="0" y="0"/>
              <a:chExt cx="6644106" cy="1403635"/>
            </a:xfrm>
          </p:grpSpPr>
          <p:sp>
            <p:nvSpPr>
              <p:cNvPr id="2" name="AutoShape 5"/>
              <p:cNvSpPr>
                <a:spLocks/>
              </p:cNvSpPr>
              <p:nvPr/>
            </p:nvSpPr>
            <p:spPr bwMode="auto">
              <a:xfrm>
                <a:off x="0" y="0"/>
                <a:ext cx="6644106" cy="1343213"/>
              </a:xfrm>
              <a:prstGeom prst="roundRect">
                <a:avLst>
                  <a:gd name="adj" fmla="val 7500"/>
                </a:avLst>
              </a:prstGeom>
              <a:solidFill>
                <a:srgbClr val="6FEBA0"/>
              </a:solidFill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914400">
                  <a:defRPr/>
                </a:pPr>
                <a:endParaRPr lang="en-US" sz="2000" dirty="0"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3" name="AutoShape 6"/>
              <p:cNvSpPr>
                <a:spLocks/>
              </p:cNvSpPr>
              <p:nvPr/>
            </p:nvSpPr>
            <p:spPr bwMode="auto">
              <a:xfrm>
                <a:off x="30158" y="30166"/>
                <a:ext cx="6583792" cy="13733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127000" indent="-127000" algn="ctr" defTabSz="914400"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Enhance</a:t>
                </a:r>
                <a:endParaRPr lang="en-US" sz="2400" dirty="0">
                  <a:latin typeface="Calibri" charset="0"/>
                  <a:cs typeface="Calibri" charset="0"/>
                  <a:sym typeface="Calibri" charset="0"/>
                </a:endParaRPr>
              </a:p>
              <a:p>
                <a:pPr marL="168275" indent="-168275" algn="ctr" defTabSz="914400">
                  <a:buClr>
                    <a:srgbClr val="000000"/>
                  </a:buClr>
                  <a:buSzPct val="100000"/>
                  <a:buFont typeface="Calibri" charset="0"/>
                  <a:buChar char="•"/>
                  <a:defRPr/>
                </a:pPr>
                <a:r>
                  <a:rPr lang="en-US" sz="2000" dirty="0" smtClean="0">
                    <a:latin typeface="Calibri" charset="0"/>
                    <a:cs typeface="Calibri" charset="0"/>
                    <a:sym typeface="Calibri" charset="0"/>
                  </a:rPr>
                  <a:t>TLS, IPv6</a:t>
                </a:r>
                <a:endParaRPr lang="en-US" sz="2000" dirty="0">
                  <a:latin typeface="Calibri" charset="0"/>
                  <a:cs typeface="Calibri" charset="0"/>
                  <a:sym typeface="Calibri" charset="0"/>
                </a:endParaRPr>
              </a:p>
              <a:p>
                <a:pPr marL="168275" indent="-168275" algn="ctr" defTabSz="914400">
                  <a:buClr>
                    <a:srgbClr val="000000"/>
                  </a:buClr>
                  <a:buSzPct val="100000"/>
                  <a:buFont typeface="Calibri" charset="0"/>
                  <a:buChar char="•"/>
                  <a:defRPr/>
                </a:pPr>
                <a:r>
                  <a:rPr lang="en-US" sz="2000" dirty="0">
                    <a:latin typeface="Calibri" charset="0"/>
                    <a:cs typeface="Calibri" charset="0"/>
                    <a:sym typeface="Calibri" charset="0"/>
                  </a:rPr>
                  <a:t>Greater OF Awareness</a:t>
                </a:r>
                <a:endParaRPr lang="en-US" sz="2000" dirty="0"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57349" name="Group 7"/>
            <p:cNvGrpSpPr>
              <a:grpSpLocks/>
            </p:cNvGrpSpPr>
            <p:nvPr/>
          </p:nvGrpSpPr>
          <p:grpSpPr bwMode="auto">
            <a:xfrm>
              <a:off x="0" y="1476947"/>
              <a:ext cx="6644106" cy="1344067"/>
              <a:chOff x="0" y="0"/>
              <a:chExt cx="6644106" cy="1344066"/>
            </a:xfrm>
          </p:grpSpPr>
          <p:sp>
            <p:nvSpPr>
              <p:cNvPr id="25608" name="AutoShape 8"/>
              <p:cNvSpPr>
                <a:spLocks/>
              </p:cNvSpPr>
              <p:nvPr/>
            </p:nvSpPr>
            <p:spPr bwMode="auto">
              <a:xfrm>
                <a:off x="0" y="-366"/>
                <a:ext cx="6644106" cy="1344799"/>
              </a:xfrm>
              <a:prstGeom prst="roundRect">
                <a:avLst>
                  <a:gd name="adj" fmla="val 7500"/>
                </a:avLst>
              </a:prstGeom>
              <a:solidFill>
                <a:srgbClr val="B6DF5E"/>
              </a:solidFill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914400">
                  <a:defRPr/>
                </a:pPr>
                <a:endParaRPr lang="en-US" sz="2000" dirty="0"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5609" name="AutoShape 9"/>
              <p:cNvSpPr>
                <a:spLocks/>
              </p:cNvSpPr>
              <p:nvPr/>
            </p:nvSpPr>
            <p:spPr bwMode="auto">
              <a:xfrm>
                <a:off x="30158" y="29800"/>
                <a:ext cx="6583792" cy="10685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168275" indent="-168275" algn="ctr" defTabSz="914400">
                  <a:defRPr/>
                </a:pPr>
                <a:r>
                  <a:rPr lang="en-US" sz="24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Scale</a:t>
                </a:r>
              </a:p>
              <a:p>
                <a:pPr marL="168275" indent="-168275" algn="ctr" defTabSz="914400">
                  <a:buClr>
                    <a:srgbClr val="000000"/>
                  </a:buClr>
                  <a:buSzPct val="100000"/>
                  <a:buFont typeface="Calibri" charset="0"/>
                  <a:buChar char="•"/>
                  <a:defRPr/>
                </a:pPr>
                <a:r>
                  <a:rPr lang="en-US" sz="2000" dirty="0">
                    <a:latin typeface="Calibri" charset="0"/>
                    <a:cs typeface="Calibri" charset="0"/>
                    <a:sym typeface="Calibri" charset="0"/>
                  </a:rPr>
                  <a:t>256K </a:t>
                </a:r>
                <a:r>
                  <a:rPr lang="en-US" sz="2000" dirty="0" smtClean="0">
                    <a:latin typeface="Calibri" charset="0"/>
                    <a:cs typeface="Calibri" charset="0"/>
                    <a:sym typeface="Calibri" charset="0"/>
                  </a:rPr>
                  <a:t>connections</a:t>
                </a:r>
                <a:endParaRPr lang="en-US" sz="2000" dirty="0">
                  <a:solidFill>
                    <a:srgbClr val="FFFFF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</p:grpSp>
        <p:grpSp>
          <p:nvGrpSpPr>
            <p:cNvPr id="57350" name="Group 10"/>
            <p:cNvGrpSpPr>
              <a:grpSpLocks/>
            </p:cNvGrpSpPr>
            <p:nvPr/>
          </p:nvGrpSpPr>
          <p:grpSpPr bwMode="auto">
            <a:xfrm>
              <a:off x="0" y="2953895"/>
              <a:ext cx="6644106" cy="1344067"/>
              <a:chOff x="0" y="0"/>
              <a:chExt cx="6644106" cy="1344066"/>
            </a:xfrm>
          </p:grpSpPr>
          <p:sp>
            <p:nvSpPr>
              <p:cNvPr id="25611" name="AutoShape 11"/>
              <p:cNvSpPr>
                <a:spLocks/>
              </p:cNvSpPr>
              <p:nvPr/>
            </p:nvSpPr>
            <p:spPr bwMode="auto">
              <a:xfrm>
                <a:off x="0" y="-733"/>
                <a:ext cx="6644106" cy="1344799"/>
              </a:xfrm>
              <a:prstGeom prst="roundRect">
                <a:avLst>
                  <a:gd name="adj" fmla="val 7500"/>
                </a:avLst>
              </a:prstGeom>
              <a:solidFill>
                <a:srgbClr val="EFB251"/>
              </a:solidFill>
              <a:ln w="15875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914400">
                  <a:defRPr/>
                </a:pPr>
                <a:endParaRPr lang="en-US" sz="2000" dirty="0"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25612" name="AutoShape 12"/>
              <p:cNvSpPr>
                <a:spLocks/>
              </p:cNvSpPr>
              <p:nvPr/>
            </p:nvSpPr>
            <p:spPr bwMode="auto">
              <a:xfrm>
                <a:off x="30158" y="29433"/>
                <a:ext cx="6583792" cy="7255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pPr marL="127000" indent="-127000" algn="ctr" defTabSz="91440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latin typeface="Calibri" charset="0"/>
                    <a:cs typeface="Calibri" charset="0"/>
                    <a:sym typeface="Calibri" charset="0"/>
                  </a:rPr>
                  <a:t>Perform</a:t>
                </a:r>
              </a:p>
              <a:p>
                <a:pPr marL="168275" indent="-168275" algn="ctr" defTabSz="914400">
                  <a:buClr>
                    <a:srgbClr val="000000"/>
                  </a:buClr>
                  <a:buSzPct val="100000"/>
                  <a:buFont typeface="Calibri" charset="0"/>
                  <a:buChar char="•"/>
                  <a:defRPr/>
                </a:pPr>
                <a:r>
                  <a:rPr lang="en-US" sz="2000" dirty="0">
                    <a:latin typeface="Calibri" charset="0"/>
                    <a:cs typeface="Calibri" charset="0"/>
                    <a:sym typeface="Calibri" charset="0"/>
                  </a:rPr>
                  <a:t>Profile and Benchmark</a:t>
                </a:r>
                <a:endParaRPr lang="en-US" sz="2000" dirty="0">
                  <a:latin typeface="Calibri" charset="0"/>
                  <a:cs typeface="Calibri" charset="0"/>
                </a:endParaRPr>
              </a:p>
            </p:txBody>
          </p:sp>
        </p:grpSp>
      </p:grpSp>
      <p:sp>
        <p:nvSpPr>
          <p:cNvPr id="1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OFconnect Summary</a:t>
            </a:r>
            <a:endParaRPr lang="en-US" dirty="0" smtClean="0"/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809625" y="1739900"/>
            <a:ext cx="7523163" cy="427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marL="762000" indent="-762000" eaLnBrk="1">
              <a:spcBef>
                <a:spcPts val="61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200" dirty="0" smtClean="0">
                <a:latin typeface="Calibri" charset="0"/>
                <a:cs typeface="Calibri" charset="0"/>
                <a:sym typeface="Calibri" charset="0"/>
              </a:rPr>
              <a:t>Simple and </a:t>
            </a:r>
            <a:r>
              <a:rPr lang="en-US" sz="3200" dirty="0">
                <a:latin typeface="Calibri" charset="0"/>
                <a:cs typeface="Calibri" charset="0"/>
                <a:sym typeface="Calibri" charset="0"/>
              </a:rPr>
              <a:t>powerful</a:t>
            </a:r>
          </a:p>
          <a:p>
            <a:pPr marL="762000" indent="-7620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200" dirty="0">
                <a:latin typeface="Calibri" charset="0"/>
                <a:cs typeface="Calibri" charset="0"/>
                <a:sym typeface="Calibri" charset="0"/>
              </a:rPr>
              <a:t>True OpenFlow</a:t>
            </a:r>
          </a:p>
          <a:p>
            <a:pPr marL="762000" indent="-7620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200" dirty="0">
                <a:latin typeface="Calibri" charset="0"/>
                <a:cs typeface="Calibri" charset="0"/>
                <a:sym typeface="Calibri" charset="0"/>
              </a:rPr>
              <a:t>Easy to </a:t>
            </a:r>
            <a:r>
              <a:rPr lang="en-US" sz="3200" dirty="0" smtClean="0">
                <a:latin typeface="Calibri" charset="0"/>
                <a:cs typeface="Calibri" charset="0"/>
                <a:sym typeface="Calibri" charset="0"/>
              </a:rPr>
              <a:t>integrate</a:t>
            </a:r>
            <a:endParaRPr lang="en-US" sz="3200" dirty="0">
              <a:latin typeface="Calibri" charset="0"/>
              <a:cs typeface="Calibri" charset="0"/>
              <a:sym typeface="Calibri" charset="0"/>
            </a:endParaRPr>
          </a:p>
          <a:p>
            <a:pPr marL="762000" indent="-7620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200" dirty="0" smtClean="0">
                <a:latin typeface="Calibri" charset="0"/>
                <a:cs typeface="Calibri" charset="0"/>
                <a:sym typeface="Calibri" charset="0"/>
              </a:rPr>
              <a:t>GPL </a:t>
            </a:r>
            <a:r>
              <a:rPr lang="en-US" sz="3200" dirty="0">
                <a:latin typeface="Calibri" charset="0"/>
                <a:cs typeface="Calibri" charset="0"/>
                <a:sym typeface="Calibri" charset="0"/>
              </a:rPr>
              <a:t>v2</a:t>
            </a:r>
            <a:endParaRPr lang="en-US" dirty="0">
              <a:cs typeface="Century Gothic" charset="0"/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63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Next Up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Join and Contribute!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736725"/>
            <a:ext cx="7523163" cy="4121150"/>
          </a:xfrm>
        </p:spPr>
        <p:txBody>
          <a:bodyPr/>
          <a:lstStyle/>
          <a:p>
            <a:pPr marL="352425" indent="-352425" eaLnBrk="1">
              <a:spcBef>
                <a:spcPts val="6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Getting Started</a:t>
            </a:r>
            <a:endParaRPr lang="en-US" sz="2800" dirty="0" smtClean="0">
              <a:latin typeface="Calibri" charset="0"/>
              <a:cs typeface="Calibri" charset="0"/>
              <a:sym typeface="Calibri" charset="0"/>
              <a:hlinkClick r:id="rId2"/>
            </a:endParaRPr>
          </a:p>
          <a:p>
            <a:pPr marL="695325" lvl="3" indent="-352425" eaLnBrk="1">
              <a:spcBef>
                <a:spcPts val="6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  <a:hlinkClick r:id="rId2"/>
              </a:rPr>
              <a:t>https</a:t>
            </a:r>
            <a:r>
              <a:rPr lang="en-US" sz="2000" dirty="0">
                <a:latin typeface="Calibri" charset="0"/>
                <a:cs typeface="Calibri" charset="0"/>
                <a:sym typeface="Calibri" charset="0"/>
                <a:hlinkClick r:id="rId2"/>
              </a:rPr>
              <a:t>://github.com/CodeChix-OpenSource/OFconnect/</a:t>
            </a:r>
            <a:r>
              <a:rPr lang="en-US" sz="2000" dirty="0" smtClean="0">
                <a:latin typeface="Calibri" charset="0"/>
                <a:cs typeface="Calibri" charset="0"/>
                <a:sym typeface="Calibri" charset="0"/>
                <a:hlinkClick r:id="rId2"/>
              </a:rPr>
              <a:t>wiki</a:t>
            </a: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 </a:t>
            </a:r>
          </a:p>
          <a:p>
            <a:pPr marL="352425" indent="-352425" eaLnBrk="1">
              <a:lnSpc>
                <a:spcPct val="200000"/>
              </a:lnSpc>
              <a:spcBef>
                <a:spcPts val="24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Prototype Controller</a:t>
            </a:r>
            <a:endParaRPr lang="en-US" sz="2800" dirty="0" smtClean="0">
              <a:latin typeface="Calibri" charset="0"/>
              <a:cs typeface="Calibri" charset="0"/>
              <a:sym typeface="Calibri" charset="0"/>
              <a:hlinkClick r:id="rId3"/>
            </a:endParaRPr>
          </a:p>
          <a:p>
            <a:pPr marL="695325" lvl="3" indent="-352425" eaLnBrk="1">
              <a:lnSpc>
                <a:spcPct val="20000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  <a:hlinkClick r:id="rId3"/>
              </a:rPr>
              <a:t>https</a:t>
            </a:r>
            <a:r>
              <a:rPr lang="en-US" sz="2000" dirty="0">
                <a:latin typeface="Calibri" charset="0"/>
                <a:cs typeface="Calibri" charset="0"/>
                <a:sym typeface="Calibri" charset="0"/>
                <a:hlinkClick r:id="rId3"/>
              </a:rPr>
              <a:t>://github.com/codechix/mul-</a:t>
            </a:r>
            <a:r>
              <a:rPr lang="en-US" sz="2000" dirty="0" smtClean="0">
                <a:latin typeface="Calibri" charset="0"/>
                <a:cs typeface="Calibri" charset="0"/>
                <a:sym typeface="Calibri" charset="0"/>
                <a:hlinkClick r:id="rId3"/>
              </a:rPr>
              <a:t>OFconnect</a:t>
            </a:r>
            <a:endParaRPr lang="en-US" sz="2000" dirty="0" smtClean="0">
              <a:latin typeface="Calibri" charset="0"/>
              <a:cs typeface="Calibri" charset="0"/>
              <a:sym typeface="Calibri" charset="0"/>
            </a:endParaRPr>
          </a:p>
          <a:p>
            <a:pPr marL="352425" indent="-352425" eaLnBrk="1">
              <a:lnSpc>
                <a:spcPct val="200000"/>
              </a:lnSpc>
              <a:spcBef>
                <a:spcPts val="24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2800" dirty="0" smtClean="0">
                <a:latin typeface="Calibri" charset="0"/>
                <a:cs typeface="Calibri" charset="0"/>
                <a:sym typeface="Calibri" charset="0"/>
              </a:rPr>
              <a:t>Email: organizers@codechix.org</a:t>
            </a:r>
          </a:p>
          <a:p>
            <a:pPr marL="352425" indent="-352425" eaLnBrk="1">
              <a:spcBef>
                <a:spcPts val="600"/>
              </a:spcBef>
              <a:buClr>
                <a:srgbClr val="005800"/>
              </a:buClr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odechix-logo-square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592763"/>
            <a:ext cx="1189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698" name="AutoShape 2"/>
          <p:cNvSpPr>
            <a:spLocks/>
          </p:cNvSpPr>
          <p:nvPr/>
        </p:nvSpPr>
        <p:spPr bwMode="auto">
          <a:xfrm>
            <a:off x="2057400" y="0"/>
            <a:ext cx="5105400" cy="841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defRPr/>
            </a:pPr>
            <a:r>
              <a:rPr lang="en-US" sz="4800" b="1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Thank you!</a:t>
            </a:r>
            <a:endParaRPr lang="en-US" dirty="0">
              <a:cs typeface="Century Gothic" charset="0"/>
            </a:endParaRPr>
          </a:p>
        </p:txBody>
      </p:sp>
      <p:sp>
        <p:nvSpPr>
          <p:cNvPr id="29697" name="AutoShape 1"/>
          <p:cNvSpPr>
            <a:spLocks/>
          </p:cNvSpPr>
          <p:nvPr/>
        </p:nvSpPr>
        <p:spPr bwMode="auto">
          <a:xfrm>
            <a:off x="441325" y="6173788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CodeChix Confidential Proprietary</a:t>
            </a:r>
            <a:endParaRPr lang="en-US" dirty="0">
              <a:cs typeface="Century Gothic" charset="0"/>
            </a:endParaRPr>
          </a:p>
        </p:txBody>
      </p:sp>
      <p:pic>
        <p:nvPicPr>
          <p:cNvPr id="2" name="Picture 1" descr="DSC03628-upda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914400"/>
            <a:ext cx="8918222" cy="5016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OpenFlow Channel Library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5181600" y="1828800"/>
            <a:ext cx="3278802" cy="205929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alpha val="42000"/>
                </a:schemeClr>
              </a:gs>
              <a:gs pos="100000">
                <a:srgbClr val="FFFFFF">
                  <a:alpha val="42000"/>
                </a:srgbClr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05658" y="3200400"/>
            <a:ext cx="2823942" cy="474860"/>
          </a:xfrm>
          <a:prstGeom prst="roundRect">
            <a:avLst/>
          </a:prstGeom>
          <a:solidFill>
            <a:srgbClr val="1765A5">
              <a:alpha val="74000"/>
            </a:srgbClr>
          </a:solidFill>
          <a:ln>
            <a:solidFill>
              <a:srgbClr val="3366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OpenFlow Channel Library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0800000">
            <a:off x="5181600" y="4882425"/>
            <a:ext cx="3278802" cy="7135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alpha val="42000"/>
                </a:schemeClr>
              </a:gs>
              <a:gs pos="100000">
                <a:srgbClr val="FFFFFF">
                  <a:alpha val="42000"/>
                </a:srgbClr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361772" y="2190856"/>
            <a:ext cx="282390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CONTROLLER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361772" y="4940707"/>
            <a:ext cx="282390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7F7F7F"/>
                </a:solidFill>
                <a:latin typeface="Calibri"/>
                <a:cs typeface="Calibri"/>
              </a:rPr>
              <a:t>SWITCH</a:t>
            </a:r>
          </a:p>
        </p:txBody>
      </p:sp>
      <p:cxnSp>
        <p:nvCxnSpPr>
          <p:cNvPr id="20" name="Straight Connector 19"/>
          <p:cNvCxnSpPr>
            <a:stCxn id="15" idx="2"/>
            <a:endCxn id="17" idx="2"/>
          </p:cNvCxnSpPr>
          <p:nvPr/>
        </p:nvCxnSpPr>
        <p:spPr bwMode="auto">
          <a:xfrm>
            <a:off x="6821001" y="3888098"/>
            <a:ext cx="0" cy="994327"/>
          </a:xfrm>
          <a:prstGeom prst="line">
            <a:avLst/>
          </a:prstGeom>
          <a:ln w="317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6788890" y="3921655"/>
            <a:ext cx="1687566" cy="9236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OpenFlow Protocol Connection</a:t>
            </a:r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  <p:sp>
        <p:nvSpPr>
          <p:cNvPr id="1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570038"/>
            <a:ext cx="4448175" cy="1935162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2pPr>
            <a:lvl3pPr marL="457200" indent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3pPr>
            <a:lvl4pPr marL="685800" indent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4pPr>
            <a:lvl5pPr marL="914400" indent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pPr marL="0" indent="0" eaLnBrk="1">
              <a:spcBef>
                <a:spcPts val="2500"/>
              </a:spcBef>
              <a:buClr>
                <a:srgbClr val="005800"/>
              </a:buClr>
              <a:defRPr/>
            </a:pPr>
            <a:r>
              <a:rPr lang="en-US" sz="2400" b="1" dirty="0" smtClean="0">
                <a:latin typeface="Calibri" charset="0"/>
                <a:cs typeface="Calibri" charset="0"/>
                <a:sym typeface="Calibri" charset="0"/>
              </a:rPr>
              <a:t>Problem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Duplication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High coupling with Controller/Switch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Poor multi </a:t>
            </a:r>
            <a:r>
              <a:rPr lang="en-US" sz="2000" dirty="0">
                <a:latin typeface="Calibri" charset="0"/>
                <a:cs typeface="Calibri" charset="0"/>
                <a:sym typeface="Calibri" charset="0"/>
              </a:rPr>
              <a:t>v</a:t>
            </a: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ersion support</a:t>
            </a:r>
            <a:endParaRPr lang="en-US" sz="2000" dirty="0">
              <a:latin typeface="Calibri" charset="0"/>
              <a:cs typeface="Calibri" charset="0"/>
              <a:sym typeface="Calibri" charset="0"/>
            </a:endParaRPr>
          </a:p>
          <a:p>
            <a:pPr eaLnBrk="1"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endParaRPr lang="en-US" sz="2400" dirty="0" smtClean="0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3962400" cy="2286000"/>
          </a:xfrm>
          <a:prstGeom prst="rect">
            <a:avLst/>
          </a:pr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2pPr>
            <a:lvl3pPr marL="457200" indent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3pPr>
            <a:lvl4pPr marL="685800" indent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4pPr>
            <a:lvl5pPr marL="914400" indent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pPr marL="0" indent="0" eaLnBrk="1">
              <a:spcBef>
                <a:spcPts val="2500"/>
              </a:spcBef>
              <a:buClr>
                <a:srgbClr val="005800"/>
              </a:buClr>
              <a:defRPr/>
            </a:pPr>
            <a:r>
              <a:rPr lang="en-US" sz="2400" b="1" dirty="0" smtClean="0">
                <a:latin typeface="Calibri" charset="0"/>
                <a:cs typeface="Calibri" charset="0"/>
                <a:sym typeface="Calibri" charset="0"/>
              </a:rPr>
              <a:t>Solution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Abstract out OF Channel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>
                <a:latin typeface="Calibri" charset="0"/>
                <a:cs typeface="Calibri" charset="0"/>
                <a:sym typeface="Calibri" charset="0"/>
              </a:rPr>
              <a:t>Support </a:t>
            </a: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Controller &amp; Switch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Package into a library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Arial"/>
              <a:buChar char="•"/>
              <a:defRPr/>
            </a:pPr>
            <a:r>
              <a:rPr lang="en-US" sz="2000" dirty="0" smtClean="0">
                <a:latin typeface="Calibri" charset="0"/>
                <a:cs typeface="Calibri" charset="0"/>
                <a:sym typeface="Calibri" charset="0"/>
              </a:rPr>
              <a:t>Open Source it!</a:t>
            </a:r>
          </a:p>
        </p:txBody>
      </p:sp>
    </p:spTree>
    <p:extLst>
      <p:ext uri="{BB962C8B-B14F-4D97-AF65-F5344CB8AC3E}">
        <p14:creationId xmlns:p14="http://schemas.microsoft.com/office/powerpoint/2010/main" val="181852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Features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52613" y="2270125"/>
            <a:ext cx="5081587" cy="1082675"/>
          </a:xfrm>
          <a:prstGeom prst="rect">
            <a:avLst/>
          </a:prstGeom>
          <a:solidFill>
            <a:srgbClr val="EFED56">
              <a:alpha val="42000"/>
            </a:srgbClr>
          </a:solidFill>
          <a:ln>
            <a:solidFill>
              <a:srgbClr val="EFED56"/>
            </a:solidFill>
          </a:ln>
        </p:spPr>
        <p:txBody>
          <a:bodyPr>
            <a:spAutoFit/>
          </a:bodyPr>
          <a:lstStyle/>
          <a:p>
            <a:pPr marL="192024" indent="-285750" defTabSz="914400" fontAlgn="auto" hangingPunct="1">
              <a:spcBef>
                <a:spcPts val="0"/>
              </a:spcBef>
              <a:spcAft>
                <a:spcPts val="1000"/>
              </a:spcAft>
              <a:buClr>
                <a:srgbClr val="005800"/>
              </a:buClr>
              <a:buFont typeface="Arial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Hides wire protocol</a:t>
            </a:r>
          </a:p>
          <a:p>
            <a:pPr marL="192024" indent="-285750" defTabSz="914400" fontAlgn="auto" hangingPunct="1">
              <a:spcBef>
                <a:spcPts val="0"/>
              </a:spcBef>
              <a:spcAft>
                <a:spcPts val="1000"/>
              </a:spcAft>
              <a:buClr>
                <a:srgbClr val="005800"/>
              </a:buClr>
              <a:buFont typeface="Arial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Manages OF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4343400"/>
            <a:ext cx="5105400" cy="1082675"/>
          </a:xfrm>
          <a:prstGeom prst="rect">
            <a:avLst/>
          </a:prstGeom>
          <a:solidFill>
            <a:srgbClr val="EFED56">
              <a:alpha val="42000"/>
            </a:srgbClr>
          </a:solidFill>
          <a:ln>
            <a:solidFill>
              <a:srgbClr val="EFED56"/>
            </a:solidFill>
          </a:ln>
          <a:effectLst/>
        </p:spPr>
        <p:txBody>
          <a:bodyPr>
            <a:spAutoFit/>
          </a:bodyPr>
          <a:lstStyle/>
          <a:p>
            <a:pPr marL="285750" indent="-285750" defTabSz="914400" fontAlgn="auto" hangingPunct="1">
              <a:spcBef>
                <a:spcPts val="0"/>
              </a:spcBef>
              <a:spcAft>
                <a:spcPts val="1000"/>
              </a:spcAft>
              <a:buClr>
                <a:srgbClr val="005800"/>
              </a:buClr>
              <a:buFont typeface="Arial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Multi-language bindings</a:t>
            </a:r>
          </a:p>
          <a:p>
            <a:pPr marL="285750" indent="-285750" defTabSz="914400" fontAlgn="auto" hangingPunct="1">
              <a:spcBef>
                <a:spcPts val="0"/>
              </a:spcBef>
              <a:spcAft>
                <a:spcPts val="1000"/>
              </a:spcAft>
              <a:buClr>
                <a:srgbClr val="005800"/>
              </a:buClr>
              <a:buFont typeface="Arial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Platform independence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1762125"/>
            <a:ext cx="609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buClr>
                <a:srgbClr val="005800"/>
              </a:buClr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Functional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3810000"/>
            <a:ext cx="45069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buClr>
                <a:srgbClr val="005800"/>
              </a:buClr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Other</a:t>
            </a: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Next Up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665288"/>
            <a:ext cx="7523163" cy="4364037"/>
          </a:xfrm>
        </p:spPr>
        <p:txBody>
          <a:bodyPr/>
          <a:lstStyle/>
          <a:p>
            <a:pPr marL="685800" indent="-685800" defTabSz="411163" eaLnBrk="1"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charset="0"/>
                <a:cs typeface="Calibri" charset="0"/>
                <a:sym typeface="Calibri" charset="0"/>
              </a:rPr>
              <a:t>Introduction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latin typeface="Calibri" charset="0"/>
                <a:cs typeface="Calibri" charset="0"/>
                <a:sym typeface="Calibri" charset="0"/>
              </a:rPr>
              <a:t>OFconnect Design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Unit Test Automation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Controller Integration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SDN Setup</a:t>
            </a:r>
          </a:p>
          <a:p>
            <a:pPr marL="685800" indent="-685800" defTabSz="411163" eaLnBrk="1">
              <a:lnSpc>
                <a:spcPts val="582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600" dirty="0" smtClean="0">
                <a:solidFill>
                  <a:srgbClr val="DDDDDD"/>
                </a:solidFill>
                <a:latin typeface="Calibri" charset="0"/>
                <a:cs typeface="Calibri" charset="0"/>
                <a:sym typeface="Calibri" charset="0"/>
              </a:rPr>
              <a:t>Get Started!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98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2238"/>
            <a:ext cx="7523163" cy="969962"/>
          </a:xfrm>
        </p:spPr>
        <p:txBody>
          <a:bodyPr lIns="0" tIns="0" rIns="0" bIns="0"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Design Goals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893888"/>
            <a:ext cx="7523163" cy="4364037"/>
          </a:xfrm>
        </p:spPr>
        <p:txBody>
          <a:bodyPr/>
          <a:lstStyle/>
          <a:p>
            <a:pPr marL="571500" indent="-571500" eaLnBrk="1">
              <a:spcBef>
                <a:spcPts val="430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  <a:sym typeface="Calibri" charset="0"/>
              </a:rPr>
              <a:t>Performance under scale</a:t>
            </a:r>
          </a:p>
          <a:p>
            <a:pPr marL="1143000" lvl="4" indent="-571500"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400" dirty="0" smtClean="0">
                <a:latin typeface="Calibri" charset="0"/>
                <a:cs typeface="Calibri" charset="0"/>
                <a:sym typeface="Calibri" charset="0"/>
              </a:rPr>
              <a:t>256K socket connections</a:t>
            </a:r>
          </a:p>
          <a:p>
            <a:pPr marL="571500" indent="-571500" eaLnBrk="1">
              <a:lnSpc>
                <a:spcPct val="20000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  <a:sym typeface="Calibri" charset="0"/>
              </a:rPr>
              <a:t>Simultaneous multiple Transport Protocols</a:t>
            </a:r>
          </a:p>
          <a:p>
            <a:pPr marL="1143000" lvl="4" indent="-571500" eaLnBrk="1">
              <a:lnSpc>
                <a:spcPct val="150000"/>
              </a:lnSpc>
              <a:spcBef>
                <a:spcPts val="0"/>
              </a:spcBef>
              <a:buClr>
                <a:srgbClr val="005800"/>
              </a:buClr>
              <a:buFont typeface="Wingdings" charset="2"/>
              <a:buChar char="Ø"/>
              <a:defRPr/>
            </a:pPr>
            <a:r>
              <a:rPr lang="en-US" sz="2400" dirty="0">
                <a:latin typeface="Calibri" charset="0"/>
                <a:cs typeface="Calibri" charset="0"/>
                <a:sym typeface="Calibri" charset="0"/>
              </a:rPr>
              <a:t>TCP, UDP, TLS </a:t>
            </a:r>
            <a:r>
              <a:rPr lang="en-US" sz="2400" dirty="0" smtClean="0">
                <a:latin typeface="Calibri" charset="0"/>
                <a:cs typeface="Calibri" charset="0"/>
                <a:sym typeface="Calibri" charset="0"/>
              </a:rPr>
              <a:t>etc..</a:t>
            </a:r>
            <a:endParaRPr lang="en-US" sz="2400" dirty="0">
              <a:latin typeface="Calibri" charset="0"/>
              <a:cs typeface="Calibri" charset="0"/>
              <a:sym typeface="Calibri" charset="0"/>
            </a:endParaRPr>
          </a:p>
          <a:p>
            <a:pPr marL="571500" indent="-571500" eaLnBrk="1">
              <a:lnSpc>
                <a:spcPct val="20000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  <a:sym typeface="Calibri" charset="0"/>
              </a:rPr>
              <a:t>Easy addition of new Transport Protocols</a:t>
            </a:r>
          </a:p>
          <a:p>
            <a:pPr marL="571500" indent="-571500" eaLnBrk="1">
              <a:lnSpc>
                <a:spcPct val="200000"/>
              </a:lnSpc>
              <a:spcBef>
                <a:spcPts val="0"/>
              </a:spcBef>
              <a:buClr>
                <a:srgbClr val="005800"/>
              </a:buClr>
              <a:buFont typeface="Arial" charset="0"/>
              <a:buChar char="•"/>
              <a:defRPr/>
            </a:pPr>
            <a:r>
              <a:rPr lang="en-US" sz="3000" dirty="0" smtClean="0">
                <a:latin typeface="Calibri" charset="0"/>
                <a:cs typeface="Calibri" charset="0"/>
                <a:sym typeface="Calibri" charset="0"/>
              </a:rPr>
              <a:t>Common API for controller &amp; switch</a:t>
            </a:r>
            <a:endParaRPr lang="en-US" dirty="0" smtClean="0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809625" y="6473825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Scalability</a:t>
            </a:r>
            <a:endParaRPr lang="en-US" dirty="0" smtClean="0"/>
          </a:p>
        </p:txBody>
      </p:sp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5130800" y="2051050"/>
            <a:ext cx="2676525" cy="1185862"/>
            <a:chOff x="0" y="0"/>
            <a:chExt cx="2676709" cy="1184892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53979" y="483791"/>
              <a:ext cx="2622730" cy="402895"/>
            </a:xfrm>
            <a:prstGeom prst="line">
              <a:avLst/>
            </a:prstGeom>
            <a:noFill/>
            <a:ln w="15875" cap="rnd" cmpd="sng">
              <a:solidFill>
                <a:srgbClr val="00C6B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endParaRPr lang="en-US" sz="1200" dirty="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53979" y="203034"/>
              <a:ext cx="2622730" cy="442550"/>
            </a:xfrm>
            <a:prstGeom prst="line">
              <a:avLst/>
            </a:prstGeom>
            <a:noFill/>
            <a:ln w="15875" cap="rnd" cmpd="sng">
              <a:solidFill>
                <a:srgbClr val="00C6B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endParaRPr lang="en-US" sz="1200" dirty="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53979" y="774066"/>
              <a:ext cx="2621143" cy="402895"/>
            </a:xfrm>
            <a:prstGeom prst="line">
              <a:avLst/>
            </a:prstGeom>
            <a:noFill/>
            <a:ln w="15875" cap="rnd" cmpd="sng">
              <a:solidFill>
                <a:srgbClr val="00C6BB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endParaRPr lang="en-US" sz="1200" dirty="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0246" name="AutoShape 6"/>
            <p:cNvSpPr>
              <a:spLocks/>
            </p:cNvSpPr>
            <p:nvPr/>
          </p:nvSpPr>
          <p:spPr bwMode="auto">
            <a:xfrm rot="561193">
              <a:off x="49216" y="204619"/>
              <a:ext cx="2530649" cy="230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>
                <a:defRPr/>
              </a:pPr>
              <a:r>
                <a:rPr lang="en-US" sz="900" b="1" dirty="0">
                  <a:cs typeface="Century Gothic" charset="0"/>
                </a:rPr>
                <a:t>TCP  Datapath OFChannel  </a:t>
              </a:r>
              <a:r>
                <a:rPr lang="en-US" sz="900" b="1" dirty="0">
                  <a:solidFill>
                    <a:srgbClr val="FD0000"/>
                  </a:solidFill>
                  <a:cs typeface="Century Gothic" charset="0"/>
                </a:rPr>
                <a:t>(dpID:1, auxID:0)</a:t>
              </a:r>
              <a:endParaRPr lang="en-US" dirty="0">
                <a:cs typeface="Century Gothic" charset="0"/>
              </a:endParaRPr>
            </a:p>
          </p:txBody>
        </p:sp>
        <p:sp>
          <p:nvSpPr>
            <p:cNvPr id="10247" name="AutoShape 7"/>
            <p:cNvSpPr>
              <a:spLocks/>
            </p:cNvSpPr>
            <p:nvPr/>
          </p:nvSpPr>
          <p:spPr bwMode="auto">
            <a:xfrm rot="561193">
              <a:off x="30165" y="459998"/>
              <a:ext cx="2513185" cy="2299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900" b="1" dirty="0">
                  <a:cs typeface="Century Gothic" charset="0"/>
                </a:rPr>
                <a:t>UDP  Auxiliary OFChannel  </a:t>
              </a:r>
              <a:r>
                <a:rPr lang="en-US" sz="900" b="1" dirty="0">
                  <a:solidFill>
                    <a:srgbClr val="FD0000"/>
                  </a:solidFill>
                  <a:cs typeface="Century Gothic" charset="0"/>
                </a:rPr>
                <a:t>(dpID:1, auxID:1)</a:t>
              </a:r>
              <a:endParaRPr lang="en-US" dirty="0">
                <a:cs typeface="Century Gothic" charset="0"/>
              </a:endParaRPr>
            </a:p>
          </p:txBody>
        </p:sp>
        <p:sp>
          <p:nvSpPr>
            <p:cNvPr id="10248" name="AutoShape 8"/>
            <p:cNvSpPr>
              <a:spLocks/>
            </p:cNvSpPr>
            <p:nvPr/>
          </p:nvSpPr>
          <p:spPr bwMode="auto">
            <a:xfrm rot="561193">
              <a:off x="1588" y="750273"/>
              <a:ext cx="2530649" cy="230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en-US" sz="900" b="1" dirty="0">
                  <a:cs typeface="Century Gothic" charset="0"/>
                </a:rPr>
                <a:t>UDP  Auxiliary OFChannel  </a:t>
              </a:r>
              <a:r>
                <a:rPr lang="en-US" sz="900" b="1" dirty="0">
                  <a:solidFill>
                    <a:srgbClr val="FD0000"/>
                  </a:solidFill>
                  <a:cs typeface="Century Gothic" charset="0"/>
                </a:rPr>
                <a:t>(dpID:1, auxID:n)</a:t>
              </a:r>
              <a:endParaRPr lang="en-US" dirty="0">
                <a:cs typeface="Century Gothic" charset="0"/>
              </a:endParaRPr>
            </a:p>
          </p:txBody>
        </p:sp>
      </p:grp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4994275" y="3863975"/>
            <a:ext cx="2770188" cy="455613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983163" y="3629025"/>
            <a:ext cx="2705100" cy="393700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5032375" y="4143375"/>
            <a:ext cx="2803525" cy="433388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1087458">
            <a:off x="4951413" y="3651250"/>
            <a:ext cx="2601912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TCP  Datapath OFChannel  </a:t>
            </a:r>
            <a:r>
              <a:rPr lang="en-US" sz="900" b="1" dirty="0" smtClean="0">
                <a:solidFill>
                  <a:srgbClr val="FD0000"/>
                </a:solidFill>
                <a:cs typeface="Century Gothic" charset="0"/>
              </a:rPr>
              <a:t>(dpID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:2, auxID:0)</a:t>
            </a:r>
            <a:endParaRPr lang="en-US" dirty="0">
              <a:cs typeface="Century Gothic" charset="0"/>
            </a:endParaRPr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 rot="21087458">
            <a:off x="5014913" y="3908425"/>
            <a:ext cx="2582862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UDP  Auxiliary OFChannel  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(dpID:2, auxID:1)</a:t>
            </a:r>
            <a:endParaRPr lang="en-US" dirty="0">
              <a:cs typeface="Century Gothic" charset="0"/>
            </a:endParaRPr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 rot="21087458">
            <a:off x="5078413" y="4198937"/>
            <a:ext cx="2600325" cy="238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UDP  Auxiliary OFChannel  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(dpID:2, auxID:n)</a:t>
            </a:r>
            <a:endParaRPr lang="en-US" dirty="0">
              <a:cs typeface="Century Gothic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199063" y="4692650"/>
            <a:ext cx="2894012" cy="1281112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5067300" y="4137025"/>
            <a:ext cx="3468688" cy="1573213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199063" y="4956175"/>
            <a:ext cx="3067050" cy="1349375"/>
          </a:xfrm>
          <a:prstGeom prst="line">
            <a:avLst/>
          </a:prstGeom>
          <a:noFill/>
          <a:ln w="15875" cap="rnd" cmpd="sng">
            <a:solidFill>
              <a:srgbClr val="00C6BB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en-US" sz="12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 rot="20152780">
            <a:off x="5141913" y="4868862"/>
            <a:ext cx="2751137" cy="250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TCP  Datapath OFChannel  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(dpID:n, auxID:0)</a:t>
            </a:r>
            <a:endParaRPr lang="en-US" dirty="0">
              <a:cs typeface="Century Gothic" charset="0"/>
            </a:endParaRPr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 rot="20152780">
            <a:off x="5280025" y="5116512"/>
            <a:ext cx="2732088" cy="250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UDP  Auxiliary OFChannel  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(dpID:n, auxID:1)</a:t>
            </a:r>
            <a:endParaRPr lang="en-US" dirty="0">
              <a:cs typeface="Century Gothic" charset="0"/>
            </a:endParaRPr>
          </a:p>
        </p:txBody>
      </p:sp>
      <p:sp>
        <p:nvSpPr>
          <p:cNvPr id="10260" name="AutoShape 20"/>
          <p:cNvSpPr>
            <a:spLocks/>
          </p:cNvSpPr>
          <p:nvPr/>
        </p:nvSpPr>
        <p:spPr bwMode="auto">
          <a:xfrm rot="20152780">
            <a:off x="5426075" y="5391150"/>
            <a:ext cx="2751138" cy="2524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b="1" dirty="0">
                <a:cs typeface="Century Gothic" charset="0"/>
              </a:rPr>
              <a:t>UDP  Auxiliary OFChannel  </a:t>
            </a:r>
            <a:r>
              <a:rPr lang="en-US" sz="900" b="1" dirty="0">
                <a:solidFill>
                  <a:srgbClr val="FD0000"/>
                </a:solidFill>
                <a:cs typeface="Century Gothic" charset="0"/>
              </a:rPr>
              <a:t>(dpID:n, auxID:n)</a:t>
            </a:r>
            <a:endParaRPr lang="en-US" dirty="0">
              <a:cs typeface="Century Gothic" charset="0"/>
            </a:endParaRPr>
          </a:p>
        </p:txBody>
      </p:sp>
      <p:grpSp>
        <p:nvGrpSpPr>
          <p:cNvPr id="36879" name="Group 21"/>
          <p:cNvGrpSpPr>
            <a:grpSpLocks/>
          </p:cNvGrpSpPr>
          <p:nvPr/>
        </p:nvGrpSpPr>
        <p:grpSpPr bwMode="auto">
          <a:xfrm>
            <a:off x="3695700" y="5172075"/>
            <a:ext cx="1457325" cy="1457325"/>
            <a:chOff x="0" y="0"/>
            <a:chExt cx="1457325" cy="1457325"/>
          </a:xfrm>
        </p:grpSpPr>
        <p:sp>
          <p:nvSpPr>
            <p:cNvPr id="10262" name="AutoShape 22"/>
            <p:cNvSpPr>
              <a:spLocks/>
            </p:cNvSpPr>
            <p:nvPr/>
          </p:nvSpPr>
          <p:spPr bwMode="auto">
            <a:xfrm>
              <a:off x="0" y="0"/>
              <a:ext cx="1457325" cy="1457325"/>
            </a:xfrm>
            <a:prstGeom prst="roundRect">
              <a:avLst>
                <a:gd name="adj" fmla="val 1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pic>
          <p:nvPicPr>
            <p:cNvPr id="10263" name="Picture 23" descr="Screen Shot 2014-11-16 at 12.50.4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5" y="131762"/>
              <a:ext cx="854075" cy="103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6880" name="Group 24"/>
          <p:cNvGrpSpPr>
            <a:grpSpLocks/>
          </p:cNvGrpSpPr>
          <p:nvPr/>
        </p:nvGrpSpPr>
        <p:grpSpPr bwMode="auto">
          <a:xfrm>
            <a:off x="3422650" y="3543300"/>
            <a:ext cx="1530350" cy="1531937"/>
            <a:chOff x="0" y="0"/>
            <a:chExt cx="1531398" cy="1531398"/>
          </a:xfrm>
        </p:grpSpPr>
        <p:sp>
          <p:nvSpPr>
            <p:cNvPr id="10265" name="AutoShape 25"/>
            <p:cNvSpPr>
              <a:spLocks/>
            </p:cNvSpPr>
            <p:nvPr/>
          </p:nvSpPr>
          <p:spPr bwMode="auto">
            <a:xfrm>
              <a:off x="0" y="0"/>
              <a:ext cx="1531398" cy="1531398"/>
            </a:xfrm>
            <a:prstGeom prst="roundRect">
              <a:avLst>
                <a:gd name="adj" fmla="val 1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pic>
          <p:nvPicPr>
            <p:cNvPr id="10266" name="Picture 26" descr="Screen Shot 2014-11-16 at 12.50.4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17" y="139651"/>
              <a:ext cx="895963" cy="1088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6881" name="Group 27"/>
          <p:cNvGrpSpPr>
            <a:grpSpLocks/>
          </p:cNvGrpSpPr>
          <p:nvPr/>
        </p:nvGrpSpPr>
        <p:grpSpPr bwMode="auto">
          <a:xfrm>
            <a:off x="2828925" y="1379537"/>
            <a:ext cx="2352675" cy="2227263"/>
            <a:chOff x="0" y="0"/>
            <a:chExt cx="2353176" cy="2226887"/>
          </a:xfrm>
        </p:grpSpPr>
        <p:pic>
          <p:nvPicPr>
            <p:cNvPr id="10268" name="Picture 28" descr="pasted-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92"/>
            <a:stretch>
              <a:fillRect/>
            </a:stretch>
          </p:blipFill>
          <p:spPr bwMode="auto">
            <a:xfrm>
              <a:off x="0" y="0"/>
              <a:ext cx="2351589" cy="2226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69" name="AutoShape 29"/>
            <p:cNvSpPr>
              <a:spLocks/>
            </p:cNvSpPr>
            <p:nvPr/>
          </p:nvSpPr>
          <p:spPr bwMode="auto">
            <a:xfrm>
              <a:off x="1564021" y="399982"/>
              <a:ext cx="789155" cy="1168203"/>
            </a:xfrm>
            <a:prstGeom prst="roundRect">
              <a:avLst>
                <a:gd name="adj" fmla="val 11204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</p:grpSp>
      <p:sp>
        <p:nvSpPr>
          <p:cNvPr id="10271" name="AutoShape 31"/>
          <p:cNvSpPr>
            <a:spLocks/>
          </p:cNvSpPr>
          <p:nvPr/>
        </p:nvSpPr>
        <p:spPr bwMode="auto">
          <a:xfrm>
            <a:off x="333375" y="2020888"/>
            <a:ext cx="2801938" cy="4364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508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marL="495300" indent="-495300">
              <a:spcBef>
                <a:spcPts val="700"/>
              </a:spcBef>
              <a:buClr>
                <a:srgbClr val="005800"/>
              </a:buClr>
              <a:buSzPct val="100000"/>
              <a:buFont typeface="Arial" charset="0"/>
              <a:buChar char="•"/>
              <a:defRPr/>
            </a:pPr>
            <a:r>
              <a:rPr lang="en-US" sz="3000" dirty="0">
                <a:latin typeface="Calibri" charset="0"/>
                <a:cs typeface="Calibri" charset="0"/>
                <a:sym typeface="Calibri" charset="0"/>
              </a:rPr>
              <a:t>Performance under scale </a:t>
            </a:r>
          </a:p>
          <a:p>
            <a:pPr marL="495300" indent="-495300">
              <a:spcBef>
                <a:spcPts val="700"/>
              </a:spcBef>
              <a:buClr>
                <a:srgbClr val="005800"/>
              </a:buClr>
              <a:buSzPct val="100000"/>
              <a:buFont typeface="Arial" charset="0"/>
              <a:buChar char="•"/>
              <a:defRPr/>
            </a:pPr>
            <a:endParaRPr lang="en-US" sz="3000" dirty="0">
              <a:latin typeface="Calibri" charset="0"/>
              <a:cs typeface="Calibri" charset="0"/>
              <a:sym typeface="Calibri" charset="0"/>
            </a:endParaRPr>
          </a:p>
          <a:p>
            <a:pPr marL="495300" indent="-495300">
              <a:spcBef>
                <a:spcPts val="700"/>
              </a:spcBef>
              <a:buClr>
                <a:srgbClr val="005800"/>
              </a:buClr>
              <a:buSzPct val="100000"/>
              <a:buFont typeface="Arial" charset="0"/>
              <a:buChar char="•"/>
              <a:defRPr/>
            </a:pPr>
            <a:r>
              <a:rPr lang="en-US" sz="3000" dirty="0">
                <a:latin typeface="Calibri" charset="0"/>
                <a:cs typeface="Calibri" charset="0"/>
                <a:sym typeface="Calibri" charset="0"/>
              </a:rPr>
              <a:t>Controller is capable of handling 256K connections</a:t>
            </a:r>
            <a:endParaRPr lang="en-US" dirty="0">
              <a:cs typeface="Century Gothic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32700" y="2587625"/>
            <a:ext cx="1524000" cy="2090737"/>
            <a:chOff x="7632700" y="2557463"/>
            <a:chExt cx="1524000" cy="2090737"/>
          </a:xfrm>
        </p:grpSpPr>
        <p:pic>
          <p:nvPicPr>
            <p:cNvPr id="10270" name="Picture 30" descr="pasted-imag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1" t="2570" r="3075" b="63133"/>
            <a:stretch/>
          </p:blipFill>
          <p:spPr bwMode="auto">
            <a:xfrm>
              <a:off x="7696200" y="2557463"/>
              <a:ext cx="1460500" cy="208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632700" y="3657600"/>
              <a:ext cx="152400" cy="990600"/>
            </a:xfrm>
            <a:prstGeom prst="rect">
              <a:avLst/>
            </a:prstGeom>
            <a:solidFill>
              <a:schemeClr val="bg1"/>
            </a:solidFill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charset="0"/>
                <a:ea typeface="ＭＳ Ｐゴシック" charset="0"/>
                <a:cs typeface="Century Gothic" charset="0"/>
                <a:sym typeface="Century Gothic" charset="0"/>
              </a:endParaRPr>
            </a:p>
          </p:txBody>
        </p:sp>
      </p:grpSp>
      <p:sp>
        <p:nvSpPr>
          <p:cNvPr id="35" name="AutoShape 1"/>
          <p:cNvSpPr>
            <a:spLocks/>
          </p:cNvSpPr>
          <p:nvPr/>
        </p:nvSpPr>
        <p:spPr bwMode="auto">
          <a:xfrm>
            <a:off x="809625" y="6477000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4"/>
          <p:cNvSpPr>
            <a:spLocks/>
          </p:cNvSpPr>
          <p:nvPr/>
        </p:nvSpPr>
        <p:spPr bwMode="auto">
          <a:xfrm>
            <a:off x="1752600" y="2590800"/>
            <a:ext cx="5638800" cy="3962400"/>
          </a:xfrm>
          <a:prstGeom prst="roundRect">
            <a:avLst>
              <a:gd name="adj" fmla="val 15593"/>
            </a:avLst>
          </a:prstGeom>
          <a:solidFill>
            <a:schemeClr val="bg1">
              <a:lumMod val="95000"/>
              <a:alpha val="71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endParaRPr lang="en-US" sz="1400" dirty="0">
              <a:cs typeface="Century Gothic" charset="0"/>
            </a:endParaRPr>
          </a:p>
        </p:txBody>
      </p:sp>
      <p:sp>
        <p:nvSpPr>
          <p:cNvPr id="27" name="AutoShape 24"/>
          <p:cNvSpPr>
            <a:spLocks/>
          </p:cNvSpPr>
          <p:nvPr/>
        </p:nvSpPr>
        <p:spPr bwMode="auto">
          <a:xfrm>
            <a:off x="5638800" y="4343400"/>
            <a:ext cx="1447800" cy="1905000"/>
          </a:xfrm>
          <a:prstGeom prst="roundRect">
            <a:avLst>
              <a:gd name="adj" fmla="val 15593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cs typeface="Century Gothic" charset="0"/>
              </a:rPr>
              <a:t>Net Services</a:t>
            </a:r>
          </a:p>
          <a:p>
            <a:pPr>
              <a:defRPr/>
            </a:pPr>
            <a:r>
              <a:rPr lang="en-US" sz="1400" dirty="0">
                <a:cs typeface="Century Gothic" charset="0"/>
              </a:rPr>
              <a:t>TCP, UDP </a:t>
            </a:r>
            <a:r>
              <a:rPr lang="en-US" sz="1400" dirty="0" smtClean="0">
                <a:cs typeface="Century Gothic" charset="0"/>
              </a:rPr>
              <a:t>etc.</a:t>
            </a:r>
            <a:endParaRPr lang="en-US" sz="1400" dirty="0">
              <a:cs typeface="Century Gothic" charset="0"/>
            </a:endParaRP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1981200" y="4343400"/>
            <a:ext cx="3262313" cy="1920875"/>
            <a:chOff x="0" y="0"/>
            <a:chExt cx="6835924" cy="4362847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2045788" y="764400"/>
              <a:ext cx="1716465" cy="3598447"/>
            </a:xfrm>
            <a:prstGeom prst="roundRect">
              <a:avLst>
                <a:gd name="adj" fmla="val 10634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grpSp>
          <p:nvGrpSpPr>
            <p:cNvPr id="39945" name="Group 4"/>
            <p:cNvGrpSpPr>
              <a:grpSpLocks/>
            </p:cNvGrpSpPr>
            <p:nvPr/>
          </p:nvGrpSpPr>
          <p:grpSpPr bwMode="auto">
            <a:xfrm>
              <a:off x="2273978" y="1034907"/>
              <a:ext cx="1250408" cy="3057108"/>
              <a:chOff x="-1" y="0"/>
              <a:chExt cx="1250410" cy="3057109"/>
            </a:xfrm>
          </p:grpSpPr>
          <p:sp>
            <p:nvSpPr>
              <p:cNvPr id="20" name="AutoShape 5"/>
              <p:cNvSpPr>
                <a:spLocks/>
              </p:cNvSpPr>
              <p:nvPr/>
            </p:nvSpPr>
            <p:spPr bwMode="auto">
              <a:xfrm rot="5377273">
                <a:off x="391930" y="1769900"/>
                <a:ext cx="479554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1" name="AutoShape 6"/>
              <p:cNvSpPr>
                <a:spLocks/>
              </p:cNvSpPr>
              <p:nvPr/>
            </p:nvSpPr>
            <p:spPr bwMode="auto">
              <a:xfrm>
                <a:off x="1336" y="1027530"/>
                <a:ext cx="1237454" cy="5408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B251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2" name="AutoShape 7"/>
              <p:cNvSpPr>
                <a:spLocks/>
              </p:cNvSpPr>
              <p:nvPr/>
            </p:nvSpPr>
            <p:spPr bwMode="auto">
              <a:xfrm>
                <a:off x="1336" y="-82"/>
                <a:ext cx="1247434" cy="5480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EF755F"/>
              </a:solidFill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300" dirty="0">
                    <a:cs typeface="Century Gothic" charset="0"/>
                  </a:rPr>
                  <a:t>	</a:t>
                </a:r>
                <a:endParaRPr lang="en-US" dirty="0">
                  <a:cs typeface="Century Gothic" charset="0"/>
                </a:endParaRPr>
              </a:p>
            </p:txBody>
          </p:sp>
          <p:sp>
            <p:nvSpPr>
              <p:cNvPr id="23" name="AutoShape 8"/>
              <p:cNvSpPr>
                <a:spLocks/>
              </p:cNvSpPr>
              <p:nvPr/>
            </p:nvSpPr>
            <p:spPr bwMode="auto">
              <a:xfrm rot="5377273">
                <a:off x="387081" y="744089"/>
                <a:ext cx="475947" cy="76510"/>
              </a:xfrm>
              <a:prstGeom prst="leftRightArrow">
                <a:avLst>
                  <a:gd name="adj1" fmla="val 40944"/>
                  <a:gd name="adj2" fmla="val 149716"/>
                </a:avLst>
              </a:prstGeom>
              <a:solidFill>
                <a:srgbClr val="FFFFFF"/>
              </a:solidFill>
              <a:ln w="158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39963" name="Group 9"/>
              <p:cNvGrpSpPr>
                <a:grpSpLocks/>
              </p:cNvGrpSpPr>
              <p:nvPr/>
            </p:nvGrpSpPr>
            <p:grpSpPr bwMode="auto">
              <a:xfrm>
                <a:off x="236147" y="2083109"/>
                <a:ext cx="778114" cy="974000"/>
                <a:chOff x="0" y="-1"/>
                <a:chExt cx="778113" cy="974000"/>
              </a:xfrm>
            </p:grpSpPr>
            <p:sp>
              <p:nvSpPr>
                <p:cNvPr id="25" name="AutoShape 10"/>
                <p:cNvSpPr>
                  <a:spLocks/>
                </p:cNvSpPr>
                <p:nvPr/>
              </p:nvSpPr>
              <p:spPr bwMode="auto">
                <a:xfrm>
                  <a:off x="1370" y="880"/>
                  <a:ext cx="771745" cy="97352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2971AE">
                    <a:alpha val="73999"/>
                  </a:srgbClr>
                </a:solidFill>
                <a:ln w="9525" cap="flat" cmpd="sng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  <a:effectLst>
                  <a:outerShdw blurRad="50800" dist="38100" dir="2700000" algn="ctr" rotWithShape="0">
                    <a:srgbClr val="000000">
                      <a:alpha val="42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en-US" b="1" dirty="0">
                    <a:latin typeface="Calibri" charset="0"/>
                    <a:cs typeface="Calibri" charset="0"/>
                    <a:sym typeface="Calibri" charset="0"/>
                  </a:endParaRPr>
                </a:p>
              </p:txBody>
            </p:sp>
            <p:sp>
              <p:nvSpPr>
                <p:cNvPr id="26" name="AutoShape 11"/>
                <p:cNvSpPr>
                  <a:spLocks/>
                </p:cNvSpPr>
                <p:nvPr/>
              </p:nvSpPr>
              <p:spPr bwMode="auto">
                <a:xfrm>
                  <a:off x="280795" y="119866"/>
                  <a:ext cx="232854" cy="735554"/>
                </a:xfrm>
                <a:custGeom>
                  <a:avLst/>
                  <a:gdLst>
                    <a:gd name="T0" fmla="+- 0 10207 365"/>
                    <a:gd name="T1" fmla="*/ T0 w 19685"/>
                    <a:gd name="T2" fmla="*/ 10800 h 21600"/>
                    <a:gd name="T3" fmla="+- 0 10207 365"/>
                    <a:gd name="T4" fmla="*/ T3 w 19685"/>
                    <a:gd name="T5" fmla="*/ 10800 h 21600"/>
                    <a:gd name="T6" fmla="+- 0 10207 365"/>
                    <a:gd name="T7" fmla="*/ T6 w 19685"/>
                    <a:gd name="T8" fmla="*/ 10800 h 21600"/>
                    <a:gd name="T9" fmla="+- 0 10207 365"/>
                    <a:gd name="T10" fmla="*/ T9 w 19685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85" h="21600">
                      <a:moveTo>
                        <a:pt x="19685" y="0"/>
                      </a:moveTo>
                      <a:cubicBezTo>
                        <a:pt x="9054" y="9"/>
                        <a:pt x="362" y="1904"/>
                        <a:pt x="11" y="4287"/>
                      </a:cubicBezTo>
                      <a:cubicBezTo>
                        <a:pt x="-365" y="6838"/>
                        <a:pt x="9063" y="8734"/>
                        <a:pt x="13676" y="11027"/>
                      </a:cubicBezTo>
                      <a:cubicBezTo>
                        <a:pt x="21235" y="14784"/>
                        <a:pt x="15873" y="19216"/>
                        <a:pt x="886" y="2160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C6BB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en-US" sz="1200" dirty="0">
                    <a:solidFill>
                      <a:srgbClr val="9B9B9B"/>
                    </a:solidFill>
                    <a:latin typeface="Helvetica" charset="0"/>
                    <a:cs typeface="Helvetica" charset="0"/>
                    <a:sym typeface="Helvetica" charset="0"/>
                  </a:endParaRPr>
                </a:p>
              </p:txBody>
            </p:sp>
          </p:grpSp>
        </p:grpSp>
        <p:grpSp>
          <p:nvGrpSpPr>
            <p:cNvPr id="39946" name="Group 12"/>
            <p:cNvGrpSpPr>
              <a:grpSpLocks/>
            </p:cNvGrpSpPr>
            <p:nvPr/>
          </p:nvGrpSpPr>
          <p:grpSpPr bwMode="auto">
            <a:xfrm>
              <a:off x="25394" y="763380"/>
              <a:ext cx="1718901" cy="3599467"/>
              <a:chOff x="472" y="-697"/>
              <a:chExt cx="1718900" cy="3599468"/>
            </a:xfrm>
          </p:grpSpPr>
          <p:sp>
            <p:nvSpPr>
              <p:cNvPr id="11" name="AutoShape 13"/>
              <p:cNvSpPr>
                <a:spLocks/>
              </p:cNvSpPr>
              <p:nvPr/>
            </p:nvSpPr>
            <p:spPr bwMode="auto">
              <a:xfrm>
                <a:off x="1689" y="323"/>
                <a:ext cx="1716465" cy="3598448"/>
              </a:xfrm>
              <a:prstGeom prst="roundRect">
                <a:avLst>
                  <a:gd name="adj" fmla="val 10634"/>
                </a:avLst>
              </a:prstGeom>
              <a:solidFill>
                <a:srgbClr val="DDDDDD"/>
              </a:solidFill>
              <a:ln w="15875" cap="flat" cmpd="sng">
                <a:solidFill>
                  <a:srgbClr val="000303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dirty="0">
                  <a:cs typeface="Century Gothic" charset="0"/>
                </a:endParaRPr>
              </a:p>
            </p:txBody>
          </p:sp>
          <p:grpSp>
            <p:nvGrpSpPr>
              <p:cNvPr id="39951" name="Group 14"/>
              <p:cNvGrpSpPr>
                <a:grpSpLocks/>
              </p:cNvGrpSpPr>
              <p:nvPr/>
            </p:nvGrpSpPr>
            <p:grpSpPr bwMode="auto">
              <a:xfrm>
                <a:off x="264481" y="270692"/>
                <a:ext cx="1277368" cy="3057248"/>
                <a:chOff x="34725" y="-139"/>
                <a:chExt cx="1277369" cy="3057248"/>
              </a:xfrm>
            </p:grpSpPr>
            <p:sp>
              <p:nvSpPr>
                <p:cNvPr id="13" name="AutoShape 15"/>
                <p:cNvSpPr>
                  <a:spLocks/>
                </p:cNvSpPr>
                <p:nvPr/>
              </p:nvSpPr>
              <p:spPr bwMode="auto">
                <a:xfrm rot="5377273">
                  <a:off x="392054" y="1769902"/>
                  <a:ext cx="479554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sp>
              <p:nvSpPr>
                <p:cNvPr id="14" name="AutoShape 16"/>
                <p:cNvSpPr>
                  <a:spLocks/>
                </p:cNvSpPr>
                <p:nvPr/>
              </p:nvSpPr>
              <p:spPr bwMode="auto">
                <a:xfrm>
                  <a:off x="34727" y="1041953"/>
                  <a:ext cx="1240779" cy="5336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B251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Thread</a:t>
                  </a:r>
                  <a:r>
                    <a:rPr lang="en-US" sz="1500" dirty="0">
                      <a:latin typeface="Calibri" charset="0"/>
                      <a:cs typeface="Calibri" charset="0"/>
                      <a:sym typeface="Calibri" charset="0"/>
                    </a:rPr>
                    <a:t> </a:t>
                  </a:r>
                  <a:r>
                    <a:rPr lang="en-US" sz="800" dirty="0">
                      <a:latin typeface="Calibri" charset="0"/>
                      <a:cs typeface="Calibri" charset="0"/>
                      <a:sym typeface="Calibri" charset="0"/>
                    </a:rPr>
                    <a:t>Mgr</a:t>
                  </a:r>
                  <a:endParaRPr lang="en-US" sz="800" dirty="0">
                    <a:cs typeface="Century Gothic" charset="0"/>
                  </a:endParaRPr>
                </a:p>
              </p:txBody>
            </p:sp>
            <p:sp>
              <p:nvSpPr>
                <p:cNvPr id="15" name="AutoShape 17"/>
                <p:cNvSpPr>
                  <a:spLocks/>
                </p:cNvSpPr>
                <p:nvPr/>
              </p:nvSpPr>
              <p:spPr bwMode="auto">
                <a:xfrm>
                  <a:off x="61339" y="-82"/>
                  <a:ext cx="1250759" cy="548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EF755F"/>
                </a:solidFill>
                <a:ln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800" dirty="0">
                      <a:cs typeface="Century Gothic" charset="0"/>
                    </a:rPr>
                    <a:t>Poll Thread Util</a:t>
                  </a:r>
                </a:p>
              </p:txBody>
            </p:sp>
            <p:sp>
              <p:nvSpPr>
                <p:cNvPr id="16" name="AutoShape 18"/>
                <p:cNvSpPr>
                  <a:spLocks/>
                </p:cNvSpPr>
                <p:nvPr/>
              </p:nvSpPr>
              <p:spPr bwMode="auto">
                <a:xfrm rot="5377273">
                  <a:off x="387204" y="744091"/>
                  <a:ext cx="475947" cy="76508"/>
                </a:xfrm>
                <a:prstGeom prst="leftRightArrow">
                  <a:avLst>
                    <a:gd name="adj1" fmla="val 40944"/>
                    <a:gd name="adj2" fmla="val 149716"/>
                  </a:avLst>
                </a:prstGeom>
                <a:solidFill>
                  <a:srgbClr val="FFFFFF"/>
                </a:solidFill>
                <a:ln w="15875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>
                    <a:defRPr/>
                  </a:pPr>
                  <a:endParaRPr lang="en-US" dirty="0">
                    <a:cs typeface="Century Gothic" charset="0"/>
                  </a:endParaRPr>
                </a:p>
              </p:txBody>
            </p:sp>
            <p:grpSp>
              <p:nvGrpSpPr>
                <p:cNvPr id="39956" name="Group 19"/>
                <p:cNvGrpSpPr>
                  <a:grpSpLocks/>
                </p:cNvGrpSpPr>
                <p:nvPr/>
              </p:nvGrpSpPr>
              <p:grpSpPr bwMode="auto">
                <a:xfrm>
                  <a:off x="236147" y="2083109"/>
                  <a:ext cx="778114" cy="974000"/>
                  <a:chOff x="0" y="-1"/>
                  <a:chExt cx="778113" cy="974000"/>
                </a:xfrm>
              </p:grpSpPr>
              <p:sp>
                <p:nvSpPr>
                  <p:cNvPr id="18" name="AutoShape 20"/>
                  <p:cNvSpPr>
                    <a:spLocks/>
                  </p:cNvSpPr>
                  <p:nvPr/>
                </p:nvSpPr>
                <p:spPr bwMode="auto">
                  <a:xfrm>
                    <a:off x="1494" y="880"/>
                    <a:ext cx="775073" cy="97352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2971AE">
                      <a:alpha val="73999"/>
                    </a:srgbClr>
                  </a:solidFill>
                  <a:ln w="9525" cap="flat" cmpd="sng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50800" dist="38100" dir="2700000" algn="ctr" rotWithShape="0">
                      <a:srgbClr val="000000">
                        <a:alpha val="42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>
                      <a:defRPr/>
                    </a:pPr>
                    <a:endParaRPr lang="en-US" b="1" dirty="0">
                      <a:latin typeface="Calibri" charset="0"/>
                      <a:cs typeface="Calibri" charset="0"/>
                      <a:sym typeface="Calibri" charset="0"/>
                    </a:endParaRPr>
                  </a:p>
                </p:txBody>
              </p:sp>
              <p:sp>
                <p:nvSpPr>
                  <p:cNvPr id="19" name="AutoShape 21"/>
                  <p:cNvSpPr>
                    <a:spLocks/>
                  </p:cNvSpPr>
                  <p:nvPr/>
                </p:nvSpPr>
                <p:spPr bwMode="auto">
                  <a:xfrm>
                    <a:off x="280919" y="119866"/>
                    <a:ext cx="229529" cy="735554"/>
                  </a:xfrm>
                  <a:custGeom>
                    <a:avLst/>
                    <a:gdLst>
                      <a:gd name="T0" fmla="+- 0 10207 365"/>
                      <a:gd name="T1" fmla="*/ T0 w 19685"/>
                      <a:gd name="T2" fmla="*/ 10800 h 21600"/>
                      <a:gd name="T3" fmla="+- 0 10207 365"/>
                      <a:gd name="T4" fmla="*/ T3 w 19685"/>
                      <a:gd name="T5" fmla="*/ 10800 h 21600"/>
                      <a:gd name="T6" fmla="+- 0 10207 365"/>
                      <a:gd name="T7" fmla="*/ T6 w 19685"/>
                      <a:gd name="T8" fmla="*/ 10800 h 21600"/>
                      <a:gd name="T9" fmla="+- 0 10207 365"/>
                      <a:gd name="T10" fmla="*/ T9 w 19685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685" h="21600">
                        <a:moveTo>
                          <a:pt x="19685" y="0"/>
                        </a:moveTo>
                        <a:cubicBezTo>
                          <a:pt x="9054" y="9"/>
                          <a:pt x="362" y="1904"/>
                          <a:pt x="11" y="4287"/>
                        </a:cubicBezTo>
                        <a:cubicBezTo>
                          <a:pt x="-365" y="6838"/>
                          <a:pt x="9063" y="8734"/>
                          <a:pt x="13676" y="11027"/>
                        </a:cubicBezTo>
                        <a:cubicBezTo>
                          <a:pt x="21235" y="14784"/>
                          <a:pt x="15873" y="19216"/>
                          <a:pt x="886" y="2160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C6BB"/>
                    </a:solidFill>
                    <a:prstDash val="solid"/>
                    <a:miter lim="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/>
                  <a:p>
                    <a:pPr>
                      <a:defRPr/>
                    </a:pPr>
                    <a:endParaRPr lang="en-US" sz="1200" dirty="0">
                      <a:solidFill>
                        <a:srgbClr val="9B9B9B"/>
                      </a:solidFill>
                      <a:latin typeface="Helvetica" charset="0"/>
                      <a:cs typeface="Helvetica" charset="0"/>
                      <a:sym typeface="Helvetica" charset="0"/>
                    </a:endParaRPr>
                  </a:p>
                </p:txBody>
              </p:sp>
            </p:grpSp>
          </p:grpSp>
        </p:grpSp>
        <p:sp>
          <p:nvSpPr>
            <p:cNvPr id="8" name="AutoShape 22"/>
            <p:cNvSpPr>
              <a:spLocks/>
            </p:cNvSpPr>
            <p:nvPr/>
          </p:nvSpPr>
          <p:spPr bwMode="auto">
            <a:xfrm>
              <a:off x="0" y="0"/>
              <a:ext cx="6835924" cy="598539"/>
            </a:xfrm>
            <a:prstGeom prst="roundRect">
              <a:avLst>
                <a:gd name="adj" fmla="val 31773"/>
              </a:avLst>
            </a:prstGeom>
            <a:solidFill>
              <a:srgbClr val="FFF3BA"/>
            </a:solidFill>
            <a:ln w="381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>
                  <a:cs typeface="Century Gothic" charset="0"/>
                </a:rPr>
                <a:t>Elastic Pool</a:t>
              </a:r>
              <a:endParaRPr lang="en-US" sz="1050" dirty="0">
                <a:cs typeface="Century Gothic" charset="0"/>
              </a:endParaRPr>
            </a:p>
          </p:txBody>
        </p:sp>
        <p:sp>
          <p:nvSpPr>
            <p:cNvPr id="9" name="AutoShape 23"/>
            <p:cNvSpPr>
              <a:spLocks/>
            </p:cNvSpPr>
            <p:nvPr/>
          </p:nvSpPr>
          <p:spPr bwMode="auto">
            <a:xfrm>
              <a:off x="4101555" y="764400"/>
              <a:ext cx="1174248" cy="3598447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  <p:sp>
          <p:nvSpPr>
            <p:cNvPr id="10" name="AutoShape 24"/>
            <p:cNvSpPr>
              <a:spLocks/>
            </p:cNvSpPr>
            <p:nvPr/>
          </p:nvSpPr>
          <p:spPr bwMode="auto">
            <a:xfrm>
              <a:off x="5615104" y="764400"/>
              <a:ext cx="1174250" cy="3598447"/>
            </a:xfrm>
            <a:prstGeom prst="roundRect">
              <a:avLst>
                <a:gd name="adj" fmla="val 15593"/>
              </a:avLst>
            </a:prstGeom>
            <a:solidFill>
              <a:srgbClr val="DDDDDD"/>
            </a:solidFill>
            <a:ln w="15875" cap="flat" cmpd="sng">
              <a:solidFill>
                <a:srgbClr val="00030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dirty="0">
                <a:cs typeface="Century Gothic" charset="0"/>
              </a:endParaRPr>
            </a:p>
          </p:txBody>
        </p:sp>
      </p:grpSp>
      <p:sp>
        <p:nvSpPr>
          <p:cNvPr id="28" name="AutoShape 24"/>
          <p:cNvSpPr>
            <a:spLocks/>
          </p:cNvSpPr>
          <p:nvPr/>
        </p:nvSpPr>
        <p:spPr bwMode="auto">
          <a:xfrm>
            <a:off x="1981200" y="3581400"/>
            <a:ext cx="5181600" cy="517525"/>
          </a:xfrm>
          <a:prstGeom prst="roundRect">
            <a:avLst>
              <a:gd name="adj" fmla="val 15593"/>
            </a:avLst>
          </a:prstGeom>
          <a:solidFill>
            <a:schemeClr val="accent1">
              <a:lumMod val="20000"/>
              <a:lumOff val="80000"/>
            </a:schemeClr>
          </a:solidFill>
          <a:ln w="15875" cap="flat" cmpd="sng">
            <a:solidFill>
              <a:srgbClr val="000303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cs typeface="Century Gothic" charset="0"/>
              </a:rPr>
              <a:t>OFconnect API</a:t>
            </a:r>
          </a:p>
        </p:txBody>
      </p:sp>
      <p:sp>
        <p:nvSpPr>
          <p:cNvPr id="39941" name="AutoShape 24"/>
          <p:cNvSpPr>
            <a:spLocks/>
          </p:cNvSpPr>
          <p:nvPr/>
        </p:nvSpPr>
        <p:spPr bwMode="auto">
          <a:xfrm>
            <a:off x="1981200" y="2819400"/>
            <a:ext cx="5181600" cy="517525"/>
          </a:xfrm>
          <a:prstGeom prst="roundRect">
            <a:avLst>
              <a:gd name="adj" fmla="val 15593"/>
            </a:avLst>
          </a:prstGeom>
          <a:solidFill>
            <a:srgbClr val="3366FF">
              <a:alpha val="32941"/>
            </a:srgbClr>
          </a:solidFill>
          <a:ln w="15875">
            <a:solidFill>
              <a:srgbClr val="000303"/>
            </a:solidFill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cs typeface="Century Gothic" charset="0"/>
              </a:rPr>
              <a:t>Swig Bindings</a:t>
            </a:r>
          </a:p>
          <a:p>
            <a:pPr algn="ctr"/>
            <a:r>
              <a:rPr lang="en-US" sz="1400" dirty="0">
                <a:cs typeface="Century Gothic" charset="0"/>
              </a:rPr>
              <a:t>Java, Python </a:t>
            </a:r>
            <a:r>
              <a:rPr lang="en-US" sz="1400" dirty="0" smtClean="0">
                <a:cs typeface="Century Gothic" charset="0"/>
              </a:rPr>
              <a:t>etc.</a:t>
            </a:r>
            <a:endParaRPr lang="en-US" sz="1400" dirty="0">
              <a:cs typeface="Century Gothic" charset="0"/>
            </a:endParaRPr>
          </a:p>
        </p:txBody>
      </p:sp>
      <p:sp>
        <p:nvSpPr>
          <p:cNvPr id="39942" name="Rectangle 34"/>
          <p:cNvSpPr>
            <a:spLocks noChangeArrowheads="1"/>
          </p:cNvSpPr>
          <p:nvPr/>
        </p:nvSpPr>
        <p:spPr bwMode="auto">
          <a:xfrm>
            <a:off x="2057400" y="1600200"/>
            <a:ext cx="4953000" cy="762000"/>
          </a:xfrm>
          <a:prstGeom prst="rect">
            <a:avLst/>
          </a:prstGeom>
          <a:solidFill>
            <a:srgbClr val="800000">
              <a:alpha val="16862"/>
            </a:srgbClr>
          </a:solidFill>
          <a:ln w="15875" cap="rnd">
            <a:solidFill>
              <a:schemeClr val="tx1"/>
            </a:solidFill>
            <a:round/>
            <a:headEnd/>
            <a:tailEnd/>
          </a:ln>
        </p:spPr>
        <p:txBody>
          <a:bodyPr lIns="45719" tIns="45719" rIns="45719" bIns="45719" anchor="ctr"/>
          <a:lstStyle/>
          <a:p>
            <a:pPr marL="457200" algn="ctr"/>
            <a:r>
              <a:rPr lang="en-US" dirty="0">
                <a:cs typeface="Century Gothic" charset="0"/>
              </a:rPr>
              <a:t>Controller/Switch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Block Diagram</a:t>
            </a:r>
            <a:endParaRPr lang="en-US" dirty="0" smtClean="0"/>
          </a:p>
        </p:txBody>
      </p:sp>
      <p:sp>
        <p:nvSpPr>
          <p:cNvPr id="32" name="AutoShape 1"/>
          <p:cNvSpPr>
            <a:spLocks/>
          </p:cNvSpPr>
          <p:nvPr/>
        </p:nvSpPr>
        <p:spPr bwMode="auto">
          <a:xfrm>
            <a:off x="809625" y="6477000"/>
            <a:ext cx="6289675" cy="231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900" dirty="0" smtClean="0">
                <a:latin typeface="Calibri" charset="0"/>
                <a:cs typeface="Calibri" charset="0"/>
                <a:sym typeface="Calibri" charset="0"/>
              </a:rPr>
              <a:t>15 Jan 2015</a:t>
            </a:r>
            <a:r>
              <a:rPr lang="en-US" sz="900" dirty="0">
                <a:latin typeface="Calibri" charset="0"/>
                <a:cs typeface="Calibri" charset="0"/>
                <a:sym typeface="Calibri" charset="0"/>
              </a:rPr>
              <a:t>					CodeChix.org			                                       OFconnect</a:t>
            </a:r>
            <a:endParaRPr lang="en-US" dirty="0"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FFFFFF"/>
      </a:accent3>
      <a:accent4>
        <a:srgbClr val="000000"/>
      </a:accent4>
      <a:accent5>
        <a:srgbClr val="AADFDA"/>
      </a:accent5>
      <a:accent6>
        <a:srgbClr val="64D59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rnd" cmpd="sng" algn="ctr">
          <a:solidFill>
            <a:srgbClr val="00C6B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  <a:cs typeface="Century Gothic" charset="0"/>
            <a:sym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rnd" cmpd="sng" algn="ctr">
          <a:solidFill>
            <a:srgbClr val="00C6B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  <a:cs typeface="Century Gothic" charset="0"/>
            <a:sym typeface="Century Gothic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FFFFFF"/>
      </a:accent3>
      <a:accent4>
        <a:srgbClr val="000000"/>
      </a:accent4>
      <a:accent5>
        <a:srgbClr val="AADFDA"/>
      </a:accent5>
      <a:accent6>
        <a:srgbClr val="64D591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rnd" cmpd="sng" algn="ctr">
          <a:solidFill>
            <a:srgbClr val="00C6B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  <a:cs typeface="Century Gothic" charset="0"/>
            <a:sym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rnd" cmpd="sng" algn="ctr">
          <a:solidFill>
            <a:srgbClr val="00C6B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  <a:cs typeface="Century Gothic" charset="0"/>
            <a:sym typeface="Century Gothic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FFFFFF"/>
      </a:accent3>
      <a:accent4>
        <a:srgbClr val="000000"/>
      </a:accent4>
      <a:accent5>
        <a:srgbClr val="AADFDA"/>
      </a:accent5>
      <a:accent6>
        <a:srgbClr val="64D591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27983</TotalTime>
  <Words>2496</Words>
  <Application>Microsoft Macintosh PowerPoint</Application>
  <PresentationFormat>On-screen Show (4:3)</PresentationFormat>
  <Paragraphs>420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1_Office Theme</vt:lpstr>
      <vt:lpstr>PowerPoint Presentation</vt:lpstr>
      <vt:lpstr>Agenda</vt:lpstr>
      <vt:lpstr>Software Defined Network</vt:lpstr>
      <vt:lpstr>OpenFlow Channel Library</vt:lpstr>
      <vt:lpstr>Features</vt:lpstr>
      <vt:lpstr>Next Up</vt:lpstr>
      <vt:lpstr>Design Goals</vt:lpstr>
      <vt:lpstr>Scalability</vt:lpstr>
      <vt:lpstr>Block Diagram</vt:lpstr>
      <vt:lpstr>OFconnect API</vt:lpstr>
      <vt:lpstr>cc_of_lib.h</vt:lpstr>
      <vt:lpstr>OF Channel Setup</vt:lpstr>
      <vt:lpstr>OF Channel Setup Logs</vt:lpstr>
      <vt:lpstr>Net Services</vt:lpstr>
      <vt:lpstr>Net Services Callbacks</vt:lpstr>
      <vt:lpstr>HOWTO Add L4 Proto</vt:lpstr>
      <vt:lpstr>TCP Net Services Logs</vt:lpstr>
      <vt:lpstr>Block Diagram</vt:lpstr>
      <vt:lpstr>Thread Management</vt:lpstr>
      <vt:lpstr>Inside A Thread</vt:lpstr>
      <vt:lpstr>Elastic Pool</vt:lpstr>
      <vt:lpstr>Elastic Pool</vt:lpstr>
      <vt:lpstr>Elastic Pool</vt:lpstr>
      <vt:lpstr>Thread Manager Logs</vt:lpstr>
      <vt:lpstr>Next Up</vt:lpstr>
      <vt:lpstr>gtester</vt:lpstr>
      <vt:lpstr>UT Results</vt:lpstr>
      <vt:lpstr>Next Up</vt:lpstr>
      <vt:lpstr>HOWTO Integrate OFconnect</vt:lpstr>
      <vt:lpstr>Next Up</vt:lpstr>
      <vt:lpstr>Test Setup</vt:lpstr>
      <vt:lpstr>Wireshark Capture</vt:lpstr>
      <vt:lpstr>Looking Ahead</vt:lpstr>
      <vt:lpstr>OFconnect Summary</vt:lpstr>
      <vt:lpstr>Next Up</vt:lpstr>
      <vt:lpstr>Join and Contribute!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Deepa Karnad Dhurka</cp:lastModifiedBy>
  <cp:revision>181</cp:revision>
  <cp:lastPrinted>2015-01-09T18:09:08Z</cp:lastPrinted>
  <dcterms:modified xsi:type="dcterms:W3CDTF">2015-01-15T01:41:27Z</dcterms:modified>
</cp:coreProperties>
</file>